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_rels/notesSlide1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5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3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6.xml.rels" ContentType="application/vnd.openxmlformats-package.relationships+xml"/>
  <Override PartName="/ppt/notesSlides/notesSlide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7.xml" ContentType="application/vnd.openxmlformats-officedocument.presentationml.notesSlid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3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4.xml.rels" ContentType="application/vnd.openxmlformats-package.relationships+xml"/>
  <Override PartName="/ppt/slides/_rels/slide8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7.xml.rels" ContentType="application/vnd.openxmlformats-package.relationships+xml"/>
  <Override PartName="/ppt/slides/_rels/slide1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9144000" cy="5143500"/>
  <p:notesSz cx="51435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latin typeface="Arial"/>
              </a:rPr>
              <a:t>C</a:t>
            </a:r>
            <a:r>
              <a:rPr b="0" lang="pt-BR" sz="4400" spc="-1" strike="noStrike">
                <a:latin typeface="Arial"/>
              </a:rPr>
              <a:t>li</a:t>
            </a:r>
            <a:r>
              <a:rPr b="0" lang="pt-BR" sz="4400" spc="-1" strike="noStrike">
                <a:latin typeface="Arial"/>
              </a:rPr>
              <a:t>q</a:t>
            </a:r>
            <a:r>
              <a:rPr b="0" lang="pt-BR" sz="4400" spc="-1" strike="noStrike">
                <a:latin typeface="Arial"/>
              </a:rPr>
              <a:t>u</a:t>
            </a:r>
            <a:r>
              <a:rPr b="0" lang="pt-BR" sz="4400" spc="-1" strike="noStrike">
                <a:latin typeface="Arial"/>
              </a:rPr>
              <a:t>e </a:t>
            </a:r>
            <a:r>
              <a:rPr b="0" lang="pt-BR" sz="4400" spc="-1" strike="noStrike">
                <a:latin typeface="Arial"/>
              </a:rPr>
              <a:t>p</a:t>
            </a:r>
            <a:r>
              <a:rPr b="0" lang="pt-BR" sz="4400" spc="-1" strike="noStrike">
                <a:latin typeface="Arial"/>
              </a:rPr>
              <a:t>a</a:t>
            </a:r>
            <a:r>
              <a:rPr b="0" lang="pt-BR" sz="4400" spc="-1" strike="noStrike">
                <a:latin typeface="Arial"/>
              </a:rPr>
              <a:t>r</a:t>
            </a:r>
            <a:r>
              <a:rPr b="0" lang="pt-BR" sz="4400" spc="-1" strike="noStrike">
                <a:latin typeface="Arial"/>
              </a:rPr>
              <a:t>a </a:t>
            </a:r>
            <a:r>
              <a:rPr b="0" lang="pt-BR" sz="4400" spc="-1" strike="noStrike">
                <a:latin typeface="Arial"/>
              </a:rPr>
              <a:t>m</a:t>
            </a:r>
            <a:r>
              <a:rPr b="0" lang="pt-BR" sz="4400" spc="-1" strike="noStrike">
                <a:latin typeface="Arial"/>
              </a:rPr>
              <a:t>o</a:t>
            </a:r>
            <a:r>
              <a:rPr b="0" lang="pt-BR" sz="4400" spc="-1" strike="noStrike">
                <a:latin typeface="Arial"/>
              </a:rPr>
              <a:t>v</a:t>
            </a:r>
            <a:r>
              <a:rPr b="0" lang="pt-BR" sz="4400" spc="-1" strike="noStrike">
                <a:latin typeface="Arial"/>
              </a:rPr>
              <a:t>e</a:t>
            </a:r>
            <a:r>
              <a:rPr b="0" lang="pt-BR" sz="4400" spc="-1" strike="noStrike">
                <a:latin typeface="Arial"/>
              </a:rPr>
              <a:t>r </a:t>
            </a:r>
            <a:r>
              <a:rPr b="0" lang="pt-BR" sz="4400" spc="-1" strike="noStrike">
                <a:latin typeface="Arial"/>
              </a:rPr>
              <a:t>o </a:t>
            </a:r>
            <a:r>
              <a:rPr b="0" lang="pt-BR" sz="4400" spc="-1" strike="noStrike">
                <a:latin typeface="Arial"/>
              </a:rPr>
              <a:t>s</a:t>
            </a:r>
            <a:r>
              <a:rPr b="0" lang="pt-BR" sz="4400" spc="-1" strike="noStrike">
                <a:latin typeface="Arial"/>
              </a:rPr>
              <a:t>li</a:t>
            </a:r>
            <a:r>
              <a:rPr b="0" lang="pt-BR" sz="4400" spc="-1" strike="noStrike">
                <a:latin typeface="Arial"/>
              </a:rPr>
              <a:t>d</a:t>
            </a:r>
            <a:r>
              <a:rPr b="0" lang="pt-BR" sz="4400" spc="-1" strike="noStrike">
                <a:latin typeface="Arial"/>
              </a:rPr>
              <a:t>e</a:t>
            </a:r>
            <a:endParaRPr b="0" lang="pt-BR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pt-BR" sz="2000" spc="-1" strike="noStrike">
                <a:latin typeface="Arial"/>
              </a:rPr>
              <a:t>Clique para editar o formato de notas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pt-BR" sz="1400" spc="-1" strike="noStrike">
                <a:latin typeface="Times New Roman"/>
              </a:rPr>
              <a:t>&lt;cabeçalho&gt;</a:t>
            </a:r>
            <a:endParaRPr b="0" lang="pt-BR" sz="1400" spc="-1" strike="noStrike"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pt-BR" sz="1400" spc="-1" strike="noStrike">
                <a:latin typeface="Times New Roman"/>
              </a:rPr>
              <a:t>&lt;data/hora&gt;</a:t>
            </a:r>
            <a:endParaRPr b="0" lang="pt-BR" sz="1400" spc="-1" strike="noStrike"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pt-BR" sz="1400" spc="-1" strike="noStrike">
                <a:latin typeface="Times New Roman"/>
              </a:rPr>
              <a:t>&lt;rodapé&gt;</a:t>
            </a:r>
            <a:endParaRPr b="0" lang="pt-BR" sz="1400" spc="-1" strike="noStrike">
              <a:latin typeface="Times New Roman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2B4599F3-E77D-40D5-8285-79FC0A407402}" type="slidenum">
              <a:rPr b="0" lang="pt-BR" sz="1400" spc="-1" strike="noStrike">
                <a:latin typeface="Times New Roman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02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46A86D4B-4E53-454F-8203-789A310BB524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29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8C273FA3-FAD9-434A-B0AA-9387304ABE4A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32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58EC25BC-2F1A-4671-A676-ABF5D0A42EDC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35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FF954BF9-A58D-4404-8885-28A0D13F8CCA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38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D7989EAF-750F-4DDF-9306-73688171BC9E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41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4910446D-3A98-4B2B-A3ED-2A6E89081F51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44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74FEE788-CE3D-41CE-B576-310F6434C5A8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47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2A8A3F5C-5031-429E-9249-0FEF6B6113AC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50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3CE1EE67-1C00-4758-A0E0-560E8A55A9CB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53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3BEE6197-2BA1-45F3-AF08-FEDCEC9FF994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56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1AB166A1-3C8D-4660-A351-D652956C3A69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0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05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267AFAAD-FFEF-479D-9637-E15C3EE657F5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08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04E36128-811D-443A-B7E3-ABE54CD98876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11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63106F92-94A0-4DD0-B880-F09D6914ADCA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14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34CCF2AB-C2C1-466B-ADE3-0FDE76F007B8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1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17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0E2FC72D-3D4B-405C-99C9-D58584426A79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20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3DFEAC41-ABB4-4D8F-B72E-A2CC77C96E4B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23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CC60F092-39DF-4889-A04D-5700F2A35A5C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pt-BR" sz="2000" spc="-1" strike="noStrike">
              <a:latin typeface="Arial"/>
            </a:endParaRPr>
          </a:p>
        </p:txBody>
      </p:sp>
      <p:sp>
        <p:nvSpPr>
          <p:cNvPr id="426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C410268C-CD05-4C38-8090-C2C92CF33F2C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latin typeface="Arial"/>
              </a:rPr>
              <a:t>Clique para editar o formato do </a:t>
            </a:r>
            <a:r>
              <a:rPr b="0" lang="pt-BR" sz="4400" spc="-1" strike="noStrike">
                <a:latin typeface="Arial"/>
              </a:rPr>
              <a:t>texto do título</a:t>
            </a:r>
            <a:endParaRPr b="0" lang="pt-BR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 fontScale="8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latin typeface="Arial"/>
              </a:rPr>
              <a:t>Clique para editar o formato do texto da estrutura de tópicos</a:t>
            </a:r>
            <a:endParaRPr b="0" lang="pt-B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latin typeface="Arial"/>
              </a:rPr>
              <a:t>2.º nível da estrutura de tópicos</a:t>
            </a:r>
            <a:endParaRPr b="0" lang="pt-B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latin typeface="Arial"/>
              </a:rPr>
              <a:t>3.º nível da estrutura de tópicos</a:t>
            </a:r>
            <a:endParaRPr b="0" lang="pt-B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latin typeface="Arial"/>
              </a:rPr>
              <a:t>4.º nível da estrutura de tópicos</a:t>
            </a:r>
            <a:endParaRPr b="0" lang="pt-B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5.º nível da estrutura de tópicos</a:t>
            </a:r>
            <a:endParaRPr b="0" lang="pt-B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6.º nível da estrutura de tópicos</a:t>
            </a:r>
            <a:endParaRPr b="0" lang="pt-B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7.º nível da estrutura de tópicos</a:t>
            </a:r>
            <a:endParaRPr b="0" lang="pt-B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d1b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7132320" y="0"/>
            <a:ext cx="2010600" cy="514260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CustomShape 2"/>
          <p:cNvSpPr/>
          <p:nvPr/>
        </p:nvSpPr>
        <p:spPr>
          <a:xfrm>
            <a:off x="457200" y="1097280"/>
            <a:ext cx="6491160" cy="1644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3600" spc="-1" strike="noStrike">
                <a:solidFill>
                  <a:srgbClr val="ffffff"/>
                </a:solidFill>
                <a:latin typeface="Calibri"/>
                <a:ea typeface="Calibri"/>
              </a:rPr>
              <a:t>CAPACITAÇÃO</a:t>
            </a:r>
            <a:endParaRPr b="0" lang="pt-BR" sz="36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2200" spc="-1" strike="noStrike">
                <a:solidFill>
                  <a:srgbClr val="cadcfc"/>
                </a:solidFill>
                <a:latin typeface="Calibri"/>
                <a:ea typeface="Calibri"/>
              </a:rPr>
              <a:t>GESTORES DE DIÁRIAS MILITARES</a:t>
            </a:r>
            <a:endParaRPr b="0" lang="pt-BR" sz="2200" spc="-1" strike="noStrike">
              <a:latin typeface="Arial"/>
            </a:endParaRPr>
          </a:p>
        </p:txBody>
      </p:sp>
      <p:sp>
        <p:nvSpPr>
          <p:cNvPr id="46" name="CustomShape 3"/>
          <p:cNvSpPr/>
          <p:nvPr/>
        </p:nvSpPr>
        <p:spPr>
          <a:xfrm>
            <a:off x="457200" y="2834640"/>
            <a:ext cx="6491160" cy="410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1300" spc="-1" strike="noStrike">
                <a:solidFill>
                  <a:srgbClr val="f59e0b"/>
                </a:solidFill>
                <a:latin typeface="Calibri"/>
                <a:ea typeface="Calibri"/>
              </a:rPr>
              <a:t>Desastres Naturais · Operações Especiais · Uso Cotidiano</a:t>
            </a:r>
            <a:endParaRPr b="0" lang="pt-BR" sz="1300" spc="-1" strike="noStrike">
              <a:latin typeface="Arial"/>
            </a:endParaRPr>
          </a:p>
        </p:txBody>
      </p:sp>
      <p:sp>
        <p:nvSpPr>
          <p:cNvPr id="47" name="CustomShape 4"/>
          <p:cNvSpPr/>
          <p:nvPr/>
        </p:nvSpPr>
        <p:spPr>
          <a:xfrm>
            <a:off x="457200" y="4114800"/>
            <a:ext cx="6491160" cy="684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100" spc="-1" strike="noStrike">
                <a:solidFill>
                  <a:srgbClr val="94a3b8"/>
                </a:solidFill>
                <a:latin typeface="Calibri"/>
                <a:ea typeface="Calibri"/>
              </a:rPr>
              <a:t>Diretoria de Logística e Finanças – DLF</a:t>
            </a:r>
            <a:endParaRPr b="0" lang="pt-BR" sz="11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100" spc="-1" strike="noStrike">
                <a:solidFill>
                  <a:srgbClr val="94a3b8"/>
                </a:solidFill>
                <a:latin typeface="Calibri"/>
                <a:ea typeface="Calibri"/>
              </a:rPr>
              <a:t>CBMSC · 2026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48" name="CustomShape 5"/>
          <p:cNvSpPr/>
          <p:nvPr/>
        </p:nvSpPr>
        <p:spPr>
          <a:xfrm>
            <a:off x="7178040" y="182880"/>
            <a:ext cx="1919160" cy="54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Calibri"/>
                <a:ea typeface="Calibri"/>
              </a:rPr>
              <a:t>DLF</a:t>
            </a:r>
            <a:endParaRPr b="0" lang="pt-BR" sz="2800" spc="-1" strike="noStrike">
              <a:latin typeface="Arial"/>
            </a:endParaRPr>
          </a:p>
        </p:txBody>
      </p:sp>
      <p:sp>
        <p:nvSpPr>
          <p:cNvPr id="49" name="CustomShape 6"/>
          <p:cNvSpPr/>
          <p:nvPr/>
        </p:nvSpPr>
        <p:spPr>
          <a:xfrm>
            <a:off x="7178040" y="1005840"/>
            <a:ext cx="191916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Decreto</a:t>
            </a:r>
            <a:endParaRPr b="0" lang="pt-BR" sz="1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nº 650/2020</a:t>
            </a:r>
            <a:endParaRPr b="0" lang="pt-BR" sz="1000" spc="-1" strike="noStrike">
              <a:latin typeface="Arial"/>
            </a:endParaRPr>
          </a:p>
        </p:txBody>
      </p:sp>
      <p:sp>
        <p:nvSpPr>
          <p:cNvPr id="50" name="CustomShape 7"/>
          <p:cNvSpPr/>
          <p:nvPr/>
        </p:nvSpPr>
        <p:spPr>
          <a:xfrm>
            <a:off x="7178040" y="2103120"/>
            <a:ext cx="191916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Plano de</a:t>
            </a:r>
            <a:endParaRPr b="0" lang="pt-BR" sz="1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Contingência</a:t>
            </a:r>
            <a:endParaRPr b="0" lang="pt-BR" sz="1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DLF</a:t>
            </a:r>
            <a:endParaRPr b="0" lang="pt-BR" sz="1000" spc="-1" strike="noStrike">
              <a:latin typeface="Arial"/>
            </a:endParaRPr>
          </a:p>
        </p:txBody>
      </p:sp>
      <p:sp>
        <p:nvSpPr>
          <p:cNvPr id="51" name="CustomShape 8"/>
          <p:cNvSpPr/>
          <p:nvPr/>
        </p:nvSpPr>
        <p:spPr>
          <a:xfrm>
            <a:off x="7178040" y="3200400"/>
            <a:ext cx="191916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Auditoria</a:t>
            </a:r>
            <a:endParaRPr b="0" lang="pt-BR" sz="1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CAP</a:t>
            </a:r>
            <a:endParaRPr b="0" lang="pt-BR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7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O QUE O CENTRO DE AUDITORIA DE PROCESSOS VERIFICA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228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Pontos de conferência – CBMSC / DLF / </a:t>
            </a: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DIF / AUD / AP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229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0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231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10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232" name="CustomShape 7"/>
          <p:cNvSpPr/>
          <p:nvPr/>
        </p:nvSpPr>
        <p:spPr>
          <a:xfrm>
            <a:off x="274320" y="1051560"/>
            <a:ext cx="8594280" cy="318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1050" spc="-1" strike="noStrike">
                <a:solidFill>
                  <a:srgbClr val="64748b"/>
                </a:solidFill>
                <a:latin typeface="Calibri"/>
                <a:ea typeface="Calibri"/>
              </a:rPr>
              <a:t>Após o pagamento e o retorno da prestação de contas, o Centro de Auditoria de Processos (AUD/CP) confere cada processo. Conheça os pontos para evitar devoluções: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233" name="CustomShape 8"/>
          <p:cNvSpPr/>
          <p:nvPr/>
        </p:nvSpPr>
        <p:spPr>
          <a:xfrm>
            <a:off x="274320" y="1463040"/>
            <a:ext cx="4159440" cy="16264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34" name="CustomShape 9"/>
          <p:cNvSpPr/>
          <p:nvPr/>
        </p:nvSpPr>
        <p:spPr>
          <a:xfrm>
            <a:off x="274320" y="1463040"/>
            <a:ext cx="4159440" cy="23652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5" name="CustomShape 10"/>
          <p:cNvSpPr/>
          <p:nvPr/>
        </p:nvSpPr>
        <p:spPr>
          <a:xfrm>
            <a:off x="274320" y="1463040"/>
            <a:ext cx="4159440" cy="236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Calibri"/>
                <a:ea typeface="Calibri"/>
              </a:rPr>
              <a:t>PLANO DE DESLOCAMENTO</a:t>
            </a:r>
            <a:endParaRPr b="0" lang="pt-BR" sz="900" spc="-1" strike="noStrike">
              <a:latin typeface="Arial"/>
            </a:endParaRPr>
          </a:p>
        </p:txBody>
      </p:sp>
      <p:sp>
        <p:nvSpPr>
          <p:cNvPr id="236" name="CustomShape 11"/>
          <p:cNvSpPr/>
          <p:nvPr/>
        </p:nvSpPr>
        <p:spPr>
          <a:xfrm>
            <a:off x="365760" y="1719000"/>
            <a:ext cx="3976560" cy="1333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Data (coerência com a missão)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Local de origem e destino corretos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Identificação do meio de transporte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Assinatura no campo específico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237" name="CustomShape 12"/>
          <p:cNvSpPr/>
          <p:nvPr/>
        </p:nvSpPr>
        <p:spPr>
          <a:xfrm>
            <a:off x="4709160" y="1463040"/>
            <a:ext cx="4159440" cy="16264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38" name="CustomShape 13"/>
          <p:cNvSpPr/>
          <p:nvPr/>
        </p:nvSpPr>
        <p:spPr>
          <a:xfrm>
            <a:off x="4709160" y="1463040"/>
            <a:ext cx="4159440" cy="2365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9" name="CustomShape 14"/>
          <p:cNvSpPr/>
          <p:nvPr/>
        </p:nvSpPr>
        <p:spPr>
          <a:xfrm>
            <a:off x="4709160" y="1463040"/>
            <a:ext cx="4159440" cy="236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Calibri"/>
                <a:ea typeface="Calibri"/>
              </a:rPr>
              <a:t>RESUMO DE VIAGEM</a:t>
            </a:r>
            <a:endParaRPr b="0" lang="pt-BR" sz="900" spc="-1" strike="noStrike">
              <a:latin typeface="Arial"/>
            </a:endParaRPr>
          </a:p>
        </p:txBody>
      </p:sp>
      <p:sp>
        <p:nvSpPr>
          <p:cNvPr id="240" name="CustomShape 15"/>
          <p:cNvSpPr/>
          <p:nvPr/>
        </p:nvSpPr>
        <p:spPr>
          <a:xfrm>
            <a:off x="4800600" y="1719000"/>
            <a:ext cx="3976560" cy="1333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Assinado pelo BM mais antigo na viatura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Comprovante fiscal anexado (NF ou similar)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241" name="CustomShape 16"/>
          <p:cNvSpPr/>
          <p:nvPr/>
        </p:nvSpPr>
        <p:spPr>
          <a:xfrm>
            <a:off x="274320" y="3200400"/>
            <a:ext cx="4159440" cy="16264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42" name="CustomShape 17"/>
          <p:cNvSpPr/>
          <p:nvPr/>
        </p:nvSpPr>
        <p:spPr>
          <a:xfrm>
            <a:off x="274320" y="3200400"/>
            <a:ext cx="4159440" cy="23652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3" name="CustomShape 18"/>
          <p:cNvSpPr/>
          <p:nvPr/>
        </p:nvSpPr>
        <p:spPr>
          <a:xfrm>
            <a:off x="274320" y="3200400"/>
            <a:ext cx="4159440" cy="236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Calibri"/>
                <a:ea typeface="Calibri"/>
              </a:rPr>
              <a:t>AUTORIZAÇÃO</a:t>
            </a:r>
            <a:endParaRPr b="0" lang="pt-BR" sz="900" spc="-1" strike="noStrike">
              <a:latin typeface="Arial"/>
            </a:endParaRPr>
          </a:p>
        </p:txBody>
      </p:sp>
      <p:sp>
        <p:nvSpPr>
          <p:cNvPr id="244" name="CustomShape 19"/>
          <p:cNvSpPr/>
          <p:nvPr/>
        </p:nvSpPr>
        <p:spPr>
          <a:xfrm>
            <a:off x="365760" y="3456360"/>
            <a:ext cx="3976560" cy="1333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É a assinatura do plano de viagem pela autoridade competente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Não se exige documento específico de autorização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245" name="CustomShape 20"/>
          <p:cNvSpPr/>
          <p:nvPr/>
        </p:nvSpPr>
        <p:spPr>
          <a:xfrm>
            <a:off x="4709160" y="3200400"/>
            <a:ext cx="4159440" cy="16264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46" name="CustomShape 21"/>
          <p:cNvSpPr/>
          <p:nvPr/>
        </p:nvSpPr>
        <p:spPr>
          <a:xfrm>
            <a:off x="4709160" y="3200400"/>
            <a:ext cx="4159440" cy="23652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7" name="CustomShape 22"/>
          <p:cNvSpPr/>
          <p:nvPr/>
        </p:nvSpPr>
        <p:spPr>
          <a:xfrm>
            <a:off x="4709160" y="3200400"/>
            <a:ext cx="4159440" cy="236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Calibri"/>
                <a:ea typeface="Calibri"/>
              </a:rPr>
              <a:t>QUANTIDADE, VALOR E DESTINO</a:t>
            </a:r>
            <a:endParaRPr b="0" lang="pt-BR" sz="900" spc="-1" strike="noStrike">
              <a:latin typeface="Arial"/>
            </a:endParaRPr>
          </a:p>
        </p:txBody>
      </p:sp>
      <p:sp>
        <p:nvSpPr>
          <p:cNvPr id="248" name="CustomShape 23"/>
          <p:cNvSpPr/>
          <p:nvPr/>
        </p:nvSpPr>
        <p:spPr>
          <a:xfrm>
            <a:off x="4800600" y="3456360"/>
            <a:ext cx="3976560" cy="1333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Quantidade e valor coerentes com o período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Destino informado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Município limítrofe (tabela IBGE) → só com pernoite</a:t>
            </a:r>
            <a:endParaRPr b="0" lang="pt-B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0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DEVOLUÇÃO DE DIÁRIAS E LIMITE MENSAL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251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Arts. 12 e 16 – Decreto 650/2020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252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3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254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11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255" name="CustomShape 7"/>
          <p:cNvSpPr/>
          <p:nvPr/>
        </p:nvSpPr>
        <p:spPr>
          <a:xfrm>
            <a:off x="274320" y="1143000"/>
            <a:ext cx="8594280" cy="18277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56" name="CustomShape 8"/>
          <p:cNvSpPr/>
          <p:nvPr/>
        </p:nvSpPr>
        <p:spPr>
          <a:xfrm>
            <a:off x="274320" y="1143000"/>
            <a:ext cx="163440" cy="182772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7" name="CustomShape 9"/>
          <p:cNvSpPr/>
          <p:nvPr/>
        </p:nvSpPr>
        <p:spPr>
          <a:xfrm>
            <a:off x="548640" y="1170360"/>
            <a:ext cx="8137080" cy="1736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cc1b2b"/>
                </a:solidFill>
                <a:latin typeface="Calibri"/>
                <a:ea typeface="Calibri"/>
              </a:rPr>
              <a:t>DEVOLUÇÃO OBRIGATÓRIA (Art. 12):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restituir integralmente as diárias indevidas em até </a:t>
            </a:r>
            <a:r>
              <a:rPr b="1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5 dias úteis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após o término do deslocamento. Casos típicos: retorno antecipado ou viagem não realizada.</a:t>
            </a:r>
            <a:endParaRPr b="0" lang="pt-BR" sz="11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050" spc="-1" strike="noStrike">
                <a:solidFill>
                  <a:srgbClr val="cc1b2b"/>
                </a:solidFill>
                <a:latin typeface="Calibri"/>
                <a:ea typeface="Calibri"/>
              </a:rPr>
              <a:t>Como devolver — Depósito Identificado (PAP 193):</a:t>
            </a:r>
            <a:endParaRPr b="0" lang="pt-BR" sz="105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000" spc="-1" strike="noStrike">
                <a:solidFill>
                  <a:srgbClr val="1e293b"/>
                </a:solidFill>
                <a:latin typeface="Calibri"/>
                <a:ea typeface="Calibri"/>
              </a:rPr>
              <a:t>1. Gerar a guia: </a:t>
            </a:r>
            <a:r>
              <a:rPr b="0" lang="en-US" sz="1000" spc="-1" strike="noStrike">
                <a:solidFill>
                  <a:srgbClr val="0d9488"/>
                </a:solidFill>
                <a:latin typeface="Calibri"/>
                <a:ea typeface="Calibri"/>
              </a:rPr>
              <a:t>http://depositoidentificado.sef.sc.gov.br/Controles/GeraDeposito.aspx</a:t>
            </a:r>
            <a:r>
              <a:rPr b="0" lang="en-US" sz="1000" spc="-1" strike="noStrike">
                <a:solidFill>
                  <a:srgbClr val="1e293b"/>
                </a:solidFill>
                <a:latin typeface="Calibri"/>
                <a:ea typeface="Calibri"/>
              </a:rPr>
              <a:t> → Órgão 1685 (FUMCBM) · Conta: a única exibida</a:t>
            </a:r>
            <a:endParaRPr b="0" lang="pt-BR" sz="1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000" spc="-1" strike="noStrike">
                <a:solidFill>
                  <a:srgbClr val="1e293b"/>
                </a:solidFill>
                <a:latin typeface="Calibri"/>
                <a:ea typeface="Calibri"/>
              </a:rPr>
              <a:t>2. Finalidade: </a:t>
            </a:r>
            <a:r>
              <a:rPr b="0" lang="en-US" sz="1000" spc="-1" strike="noStrike">
                <a:solidFill>
                  <a:srgbClr val="1e293b"/>
                </a:solidFill>
                <a:latin typeface="Calibri"/>
                <a:ea typeface="Calibri"/>
              </a:rPr>
              <a:t>NE + OBM + motivo + identificação do BM (ex.: 2026NE00022 9ºBBM – Devolução de diária – Nome, Mtcl e SGPe da DM)</a:t>
            </a:r>
            <a:endParaRPr b="0" lang="pt-BR" sz="1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000" spc="-1" strike="noStrike">
                <a:solidFill>
                  <a:srgbClr val="1e293b"/>
                </a:solidFill>
                <a:latin typeface="Calibri"/>
                <a:ea typeface="Calibri"/>
              </a:rPr>
              <a:t>3. NE conforme a natureza da diária: </a:t>
            </a:r>
            <a:r>
              <a:rPr b="0" lang="en-US" sz="1000" spc="-1" strike="noStrike">
                <a:solidFill>
                  <a:srgbClr val="1e293b"/>
                </a:solidFill>
                <a:latin typeface="Calibri"/>
                <a:ea typeface="Calibri"/>
              </a:rPr>
              <a:t>ordinária 22 · Operação Veraneio 50 · ensino (DIE/CEBM) 24 · exterior 23 · BOA 28</a:t>
            </a:r>
            <a:endParaRPr b="0" lang="pt-BR" sz="1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000" spc="-1" strike="noStrike">
                <a:solidFill>
                  <a:srgbClr val="1e293b"/>
                </a:solidFill>
                <a:latin typeface="Calibri"/>
                <a:ea typeface="Calibri"/>
              </a:rPr>
              <a:t>4. Pagamento: </a:t>
            </a:r>
            <a:r>
              <a:rPr b="0" lang="en-US" sz="1000" spc="-1" strike="noStrike">
                <a:solidFill>
                  <a:srgbClr val="1e293b"/>
                </a:solidFill>
                <a:latin typeface="Calibri"/>
                <a:ea typeface="Calibri"/>
              </a:rPr>
              <a:t>app ou site do Banco do Brasil → opção Depósito Identificado, código sem o hífen (não usar PIX/TED comum)</a:t>
            </a:r>
            <a:endParaRPr b="0" lang="pt-BR" sz="1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000" spc="-1" strike="noStrike">
                <a:solidFill>
                  <a:srgbClr val="1e293b"/>
                </a:solidFill>
                <a:latin typeface="Calibri"/>
                <a:ea typeface="Calibri"/>
              </a:rPr>
              <a:t>5. Comprovantes: </a:t>
            </a:r>
            <a:r>
              <a:rPr b="0" lang="en-US" sz="1000" spc="-1" strike="noStrike">
                <a:solidFill>
                  <a:srgbClr val="1e293b"/>
                </a:solidFill>
                <a:latin typeface="Calibri"/>
                <a:ea typeface="Calibri"/>
              </a:rPr>
              <a:t>inserir no SGPe que originou o pagamento da diária, com nota explicativa simples do motivo da devolução</a:t>
            </a:r>
            <a:endParaRPr b="0" lang="pt-BR" sz="1000" spc="-1" strike="noStrike">
              <a:latin typeface="Arial"/>
            </a:endParaRPr>
          </a:p>
        </p:txBody>
      </p:sp>
      <p:sp>
        <p:nvSpPr>
          <p:cNvPr id="258" name="CustomShape 10"/>
          <p:cNvSpPr/>
          <p:nvPr/>
        </p:nvSpPr>
        <p:spPr>
          <a:xfrm>
            <a:off x="274320" y="3090600"/>
            <a:ext cx="4159440" cy="1736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59" name="CustomShape 11"/>
          <p:cNvSpPr/>
          <p:nvPr/>
        </p:nvSpPr>
        <p:spPr>
          <a:xfrm>
            <a:off x="274320" y="3090600"/>
            <a:ext cx="4159440" cy="25488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0" name="CustomShape 12"/>
          <p:cNvSpPr/>
          <p:nvPr/>
        </p:nvSpPr>
        <p:spPr>
          <a:xfrm>
            <a:off x="274320" y="3090600"/>
            <a:ext cx="415944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LIMITE: 10 DIÁRIAS/MÊS (Art. 16)</a:t>
            </a:r>
            <a:endParaRPr b="0" lang="pt-BR" sz="1000" spc="-1" strike="noStrike">
              <a:latin typeface="Arial"/>
            </a:endParaRPr>
          </a:p>
        </p:txBody>
      </p:sp>
      <p:sp>
        <p:nvSpPr>
          <p:cNvPr id="261" name="CustomShape 13"/>
          <p:cNvSpPr/>
          <p:nvPr/>
        </p:nvSpPr>
        <p:spPr>
          <a:xfrm>
            <a:off x="411480" y="3364920"/>
            <a:ext cx="3930840" cy="1388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Regra geral: máximo 10 diárias/mês por servidor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Exceder: Cmdt-Geral solicita autorização à SEA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Dispensados: cursos; operações policiais; comissões PAD; comitivas do Governador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Operação Veraneio: limite de 10 diárias NÃO se aplica (Dec. 482/2024, §2º do Art. 3º)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262" name="CustomShape 14"/>
          <p:cNvSpPr/>
          <p:nvPr/>
        </p:nvSpPr>
        <p:spPr>
          <a:xfrm>
            <a:off x="4663440" y="3090600"/>
            <a:ext cx="4205160" cy="1736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63" name="CustomShape 15"/>
          <p:cNvSpPr/>
          <p:nvPr/>
        </p:nvSpPr>
        <p:spPr>
          <a:xfrm>
            <a:off x="4663440" y="3090600"/>
            <a:ext cx="4205160" cy="2548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4" name="CustomShape 16"/>
          <p:cNvSpPr/>
          <p:nvPr/>
        </p:nvSpPr>
        <p:spPr>
          <a:xfrm>
            <a:off x="4663440" y="3090600"/>
            <a:ext cx="420516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⚠  </a:t>
            </a:r>
            <a:r>
              <a:rPr b="1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CALAMIDADE PÚBLICA</a:t>
            </a:r>
            <a:endParaRPr b="0" lang="pt-BR" sz="1000" spc="-1" strike="noStrike">
              <a:latin typeface="Arial"/>
            </a:endParaRPr>
          </a:p>
        </p:txBody>
      </p:sp>
      <p:sp>
        <p:nvSpPr>
          <p:cNvPr id="265" name="CustomShape 17"/>
          <p:cNvSpPr/>
          <p:nvPr/>
        </p:nvSpPr>
        <p:spPr>
          <a:xfrm>
            <a:off x="4800600" y="3364920"/>
            <a:ext cx="3930840" cy="1388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O teto de 10 diárias/mês PERMANECE ATIVO mesmo em calamidade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Para ultrapassar: Cmdt-Geral solicita formalmente à SEA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Excedente condicionado à aprovação da SEA ou Decreto de Calamidade</a:t>
            </a:r>
            <a:endParaRPr b="0" lang="pt-B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7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OPERAÇÃO VERANEIO – REGRAS ESPECÍFICAS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268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Decreto Estadual nº 482, de 28 de fevereiro de 2024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269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0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271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12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272" name="CustomShape 7"/>
          <p:cNvSpPr/>
          <p:nvPr/>
        </p:nvSpPr>
        <p:spPr>
          <a:xfrm>
            <a:off x="274320" y="1051560"/>
            <a:ext cx="8594280" cy="4104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3" name="CustomShape 8"/>
          <p:cNvSpPr/>
          <p:nvPr/>
        </p:nvSpPr>
        <p:spPr>
          <a:xfrm>
            <a:off x="274320" y="1051560"/>
            <a:ext cx="8594280" cy="410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Período: </a:t>
            </a:r>
            <a:r>
              <a:rPr b="0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1º de dezembro a 5 de março do ano subsequente  |  </a:t>
            </a:r>
            <a:r>
              <a:rPr b="1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Abrangidos: </a:t>
            </a:r>
            <a:r>
              <a:rPr b="0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praças e oficiais da PMSC e CBMSC, Polícia Civil e Científica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274" name="CustomShape 9"/>
          <p:cNvSpPr/>
          <p:nvPr/>
        </p:nvSpPr>
        <p:spPr>
          <a:xfrm>
            <a:off x="274320" y="1554480"/>
            <a:ext cx="4159440" cy="214776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75" name="CustomShape 10"/>
          <p:cNvSpPr/>
          <p:nvPr/>
        </p:nvSpPr>
        <p:spPr>
          <a:xfrm>
            <a:off x="274320" y="1554480"/>
            <a:ext cx="4159440" cy="25488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6" name="CustomShape 11"/>
          <p:cNvSpPr/>
          <p:nvPr/>
        </p:nvSpPr>
        <p:spPr>
          <a:xfrm>
            <a:off x="274320" y="1554480"/>
            <a:ext cx="415944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Calibri"/>
                <a:ea typeface="Calibri"/>
              </a:rPr>
              <a:t>VALORES DE DIÁRIA – OPERAÇÃO VERANEIO</a:t>
            </a:r>
            <a:endParaRPr b="0" lang="pt-BR" sz="900" spc="-1" strike="noStrike">
              <a:latin typeface="Arial"/>
            </a:endParaRPr>
          </a:p>
        </p:txBody>
      </p:sp>
      <p:sp>
        <p:nvSpPr>
          <p:cNvPr id="277" name="CustomShape 12"/>
          <p:cNvSpPr/>
          <p:nvPr/>
        </p:nvSpPr>
        <p:spPr>
          <a:xfrm>
            <a:off x="411480" y="1837800"/>
            <a:ext cx="3885120" cy="182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R$ 220,00 → afastamento ≥ 12 horas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R$ 110,00 → afastamento &gt; 4h e &lt; 12h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Coronéis PMSC/CBMSC e Delegados Esp.: tabela do Dec. 650/2020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Limite de 10 diárias/mês NÃO se aplica (§2º, Art. 3º)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278" name="CustomShape 13"/>
          <p:cNvSpPr/>
          <p:nvPr/>
        </p:nvSpPr>
        <p:spPr>
          <a:xfrm>
            <a:off x="4663440" y="1554480"/>
            <a:ext cx="4205160" cy="214776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79" name="CustomShape 14"/>
          <p:cNvSpPr/>
          <p:nvPr/>
        </p:nvSpPr>
        <p:spPr>
          <a:xfrm>
            <a:off x="4663440" y="1554480"/>
            <a:ext cx="4205160" cy="2548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0" name="CustomShape 15"/>
          <p:cNvSpPr/>
          <p:nvPr/>
        </p:nvSpPr>
        <p:spPr>
          <a:xfrm>
            <a:off x="4663440" y="1554480"/>
            <a:ext cx="420516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Calibri"/>
                <a:ea typeface="Calibri"/>
              </a:rPr>
              <a:t>REGRAS ESPECÍFICAS E VEDAÇÕES</a:t>
            </a:r>
            <a:endParaRPr b="0" lang="pt-BR" sz="900" spc="-1" strike="noStrike">
              <a:latin typeface="Arial"/>
            </a:endParaRPr>
          </a:p>
        </p:txBody>
      </p:sp>
      <p:sp>
        <p:nvSpPr>
          <p:cNvPr id="281" name="CustomShape 16"/>
          <p:cNvSpPr/>
          <p:nvPr/>
        </p:nvSpPr>
        <p:spPr>
          <a:xfrm>
            <a:off x="4800600" y="1837800"/>
            <a:ext cx="3930840" cy="182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Aplica-se SOMENTE ao efetivo deslocado para sedes de reforço, conforme plano operacional da SSP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Comprovação da estada: pode ser suprida por fotocópia das escalas de serviço cumpridas no destino (§3º, Art. 3º)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Vedado: diária Veraneio + etapa alimentação para o mesmo período (Art. 5º)</a:t>
            </a:r>
            <a:endParaRPr b="0" lang="pt-BR" sz="1100" spc="-1" strike="noStrike">
              <a:latin typeface="Arial"/>
            </a:endParaRPr>
          </a:p>
        </p:txBody>
      </p:sp>
      <p:graphicFrame>
        <p:nvGraphicFramePr>
          <p:cNvPr id="282" name="Table 17"/>
          <p:cNvGraphicFramePr/>
          <p:nvPr/>
        </p:nvGraphicFramePr>
        <p:xfrm>
          <a:off x="274320" y="3762000"/>
          <a:ext cx="8595000" cy="1074240"/>
        </p:xfrm>
        <a:graphic>
          <a:graphicData uri="http://schemas.openxmlformats.org/drawingml/2006/table">
            <a:tbl>
              <a:tblPr/>
              <a:tblGrid>
                <a:gridCol w="2103120"/>
                <a:gridCol w="3017520"/>
                <a:gridCol w="3474720"/>
              </a:tblGrid>
              <a:tr h="239760">
                <a:tc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REGRA GERAL (Dec. 650/2020)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OPERAÇÃO VERANEIO (Dec. 482/2024)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9488"/>
                    </a:solidFill>
                  </a:tcPr>
                </a:tc>
              </a:tr>
              <a:tr h="2397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Limite mensal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10 diárias (§2º, Art. 16)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Sem limite (§2º, Art. 3º)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2397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Valor ≥ 12h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Conforme grupo/cargo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R$ 220,00 (exceto Coronéis/Del. Esp.)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2397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Comprov. estada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NF hospedagem ou ata de presença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Escala de serviço do destino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2397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Diária + EA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Vedada cumulação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Vedada cumulação (Art. 5º)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4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DIÁRIAS × ETAPA ALIMENTAÇÃO – CUMULAÇÃO VEDADA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285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Art. 4º, IV – Dec. 650/2020 · Art. 4º, b – Dec. 1.265/2025 · Art. 5º – Dec. 482/2024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286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7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288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13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289" name="CustomShape 7"/>
          <p:cNvSpPr/>
          <p:nvPr/>
        </p:nvSpPr>
        <p:spPr>
          <a:xfrm>
            <a:off x="274320" y="1051560"/>
            <a:ext cx="8594280" cy="43776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0" name="CustomShape 8"/>
          <p:cNvSpPr/>
          <p:nvPr/>
        </p:nvSpPr>
        <p:spPr>
          <a:xfrm>
            <a:off x="274320" y="1051560"/>
            <a:ext cx="859428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É EXPRESSAMENTE PROIBIDA A CUMULAÇÃO DE INDENIZAÇÕES DA MESMA NATUREZA PARA O MESMO PERÍODO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291" name="CustomShape 9"/>
          <p:cNvSpPr/>
          <p:nvPr/>
        </p:nvSpPr>
        <p:spPr>
          <a:xfrm>
            <a:off x="274320" y="1581840"/>
            <a:ext cx="4159440" cy="214776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92" name="CustomShape 10"/>
          <p:cNvSpPr/>
          <p:nvPr/>
        </p:nvSpPr>
        <p:spPr>
          <a:xfrm>
            <a:off x="274320" y="1581840"/>
            <a:ext cx="4159440" cy="25488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3" name="CustomShape 11"/>
          <p:cNvSpPr/>
          <p:nvPr/>
        </p:nvSpPr>
        <p:spPr>
          <a:xfrm>
            <a:off x="274320" y="1581840"/>
            <a:ext cx="415944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950" spc="-1" strike="noStrike">
                <a:solidFill>
                  <a:srgbClr val="ffffff"/>
                </a:solidFill>
                <a:latin typeface="Calibri"/>
                <a:ea typeface="Calibri"/>
              </a:rPr>
              <a:t>MILITAR DESLOCADO (em missão)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294" name="CustomShape 12"/>
          <p:cNvSpPr/>
          <p:nvPr/>
        </p:nvSpPr>
        <p:spPr>
          <a:xfrm>
            <a:off x="411480" y="1865520"/>
            <a:ext cx="3885120" cy="182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050" spc="-1" strike="noStrike">
                <a:solidFill>
                  <a:srgbClr val="0d1b40"/>
                </a:solidFill>
                <a:latin typeface="Calibri"/>
                <a:ea typeface="Calibri"/>
              </a:rPr>
              <a:t>Recebe: DIÁRIA MILITAR</a:t>
            </a:r>
            <a:endParaRPr b="0" lang="pt-BR" sz="10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Cobre alimentação, hospedagem e deslocamento</a:t>
            </a:r>
            <a:endParaRPr b="0" lang="pt-BR" sz="10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050" spc="-1" strike="noStrike">
                <a:solidFill>
                  <a:srgbClr val="0d1b40"/>
                </a:solidFill>
                <a:latin typeface="Calibri"/>
                <a:ea typeface="Calibri"/>
              </a:rPr>
              <a:t>NÃO FAZ JUS à Etapa Alimentação Operacional nem à Etapa Alimentação Estação Verão</a:t>
            </a:r>
            <a:endParaRPr b="0" lang="pt-BR" sz="10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Base legal: Dec. 1.265/2025, Art. 4º, b · Dec. 482/2024, Art. 5º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295" name="CustomShape 13"/>
          <p:cNvSpPr/>
          <p:nvPr/>
        </p:nvSpPr>
        <p:spPr>
          <a:xfrm>
            <a:off x="4663440" y="1581840"/>
            <a:ext cx="4205160" cy="214776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96" name="CustomShape 14"/>
          <p:cNvSpPr/>
          <p:nvPr/>
        </p:nvSpPr>
        <p:spPr>
          <a:xfrm>
            <a:off x="4663440" y="1581840"/>
            <a:ext cx="4205160" cy="25488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7" name="CustomShape 15"/>
          <p:cNvSpPr/>
          <p:nvPr/>
        </p:nvSpPr>
        <p:spPr>
          <a:xfrm>
            <a:off x="4663440" y="1581840"/>
            <a:ext cx="420516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950" spc="-1" strike="noStrike">
                <a:solidFill>
                  <a:srgbClr val="ffffff"/>
                </a:solidFill>
                <a:latin typeface="Calibri"/>
                <a:ea typeface="Calibri"/>
              </a:rPr>
              <a:t>MILITAR ORGÂNICO LOCAL (quartel sede)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298" name="CustomShape 16"/>
          <p:cNvSpPr/>
          <p:nvPr/>
        </p:nvSpPr>
        <p:spPr>
          <a:xfrm>
            <a:off x="4800600" y="1865520"/>
            <a:ext cx="3930840" cy="182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050" spc="-1" strike="noStrike">
                <a:solidFill>
                  <a:srgbClr val="0d1b40"/>
                </a:solidFill>
                <a:latin typeface="Calibri"/>
                <a:ea typeface="Calibri"/>
              </a:rPr>
              <a:t>Recebe: ETAPA ALIMENTAÇÃO OPERACIONAL</a:t>
            </a:r>
            <a:endParaRPr b="0" lang="pt-BR" sz="10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Cobertura das refeições durante escalas operacionais extras</a:t>
            </a:r>
            <a:endParaRPr b="0" lang="pt-BR" sz="10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050" spc="-1" strike="noStrike">
                <a:solidFill>
                  <a:srgbClr val="0d1b40"/>
                </a:solidFill>
                <a:latin typeface="Calibri"/>
                <a:ea typeface="Calibri"/>
              </a:rPr>
              <a:t>NÃO recebe diárias</a:t>
            </a:r>
            <a:endParaRPr b="0" lang="pt-BR" sz="10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Fluxo: serviço → homologação → DP encaminha relatório de pagamento à DLF → auditoria → pagamento</a:t>
            </a:r>
            <a:endParaRPr b="0" lang="pt-BR" sz="1050" spc="-1" strike="noStrike">
              <a:latin typeface="Arial"/>
            </a:endParaRPr>
          </a:p>
        </p:txBody>
      </p:sp>
      <p:graphicFrame>
        <p:nvGraphicFramePr>
          <p:cNvPr id="299" name="Table 17"/>
          <p:cNvGraphicFramePr/>
          <p:nvPr/>
        </p:nvGraphicFramePr>
        <p:xfrm>
          <a:off x="274320" y="3822120"/>
          <a:ext cx="8595000" cy="958680"/>
        </p:xfrm>
        <a:graphic>
          <a:graphicData uri="http://schemas.openxmlformats.org/drawingml/2006/table">
            <a:tbl>
              <a:tblPr/>
              <a:tblGrid>
                <a:gridCol w="3200400"/>
                <a:gridCol w="3200400"/>
                <a:gridCol w="2194560"/>
              </a:tblGrid>
              <a:tr h="23976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SITUAÇÃO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VERBA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ACUMULAÇÃO?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</a:tr>
              <a:tr h="2397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Militar deslocado (com diária)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Diária Militar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❌  </a:t>
                      </a: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Não acumula EA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2397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Militar no quartel em escala extra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Etapa Alimentação Operacional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❌  </a:t>
                      </a: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Não acumula DM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2397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Estado custeia alimentação e hospedagem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Nenhuma das duas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❌  </a:t>
                      </a: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Dec. 650, Art. 3º, IV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1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PLANO DE CONTINGÊNCIA DLF – DESASTRES NATURAIS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302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Plano DLF – Desastres Hidrometeorológicos Extremos (01/06/2026)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303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4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305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14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306" name="CustomShape 7"/>
          <p:cNvSpPr/>
          <p:nvPr/>
        </p:nvSpPr>
        <p:spPr>
          <a:xfrm>
            <a:off x="274320" y="1051560"/>
            <a:ext cx="859428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1100" spc="-1" strike="noStrike">
                <a:solidFill>
                  <a:srgbClr val="64748b"/>
                </a:solidFill>
                <a:latin typeface="Calibri"/>
                <a:ea typeface="Calibri"/>
              </a:rPr>
              <a:t>No contexto de inundações, enchentes e deslizamentos, três funções financeiras da DLF se destacam: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307" name="CustomShape 8"/>
          <p:cNvSpPr/>
          <p:nvPr/>
        </p:nvSpPr>
        <p:spPr>
          <a:xfrm>
            <a:off x="274320" y="1435680"/>
            <a:ext cx="8594280" cy="8035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08" name="CustomShape 9"/>
          <p:cNvSpPr/>
          <p:nvPr/>
        </p:nvSpPr>
        <p:spPr>
          <a:xfrm>
            <a:off x="274320" y="1435680"/>
            <a:ext cx="593280" cy="80352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9" name="CustomShape 10"/>
          <p:cNvSpPr/>
          <p:nvPr/>
        </p:nvSpPr>
        <p:spPr>
          <a:xfrm>
            <a:off x="274320" y="1435680"/>
            <a:ext cx="593280" cy="80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ffffff"/>
                </a:solidFill>
                <a:latin typeface="Calibri"/>
                <a:ea typeface="Calibri"/>
              </a:rPr>
              <a:t>A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310" name="CustomShape 11"/>
          <p:cNvSpPr/>
          <p:nvPr/>
        </p:nvSpPr>
        <p:spPr>
          <a:xfrm>
            <a:off x="960120" y="1527120"/>
            <a:ext cx="7771320" cy="620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0d1b40"/>
                </a:solidFill>
                <a:latin typeface="Calibri"/>
                <a:ea typeface="Calibri"/>
              </a:rPr>
              <a:t>Gestão da Frota → </a:t>
            </a:r>
            <a:r>
              <a:rPr b="0" lang="en-US" sz="1300" spc="-1" strike="noStrike">
                <a:solidFill>
                  <a:srgbClr val="1e293b"/>
                </a:solidFill>
                <a:latin typeface="Calibri"/>
                <a:ea typeface="Calibri"/>
              </a:rPr>
              <a:t>Abastecimento e manutenção de viaturas → responsabilidade do CMOV.</a:t>
            </a:r>
            <a:endParaRPr b="0" lang="pt-BR" sz="1300" spc="-1" strike="noStrike">
              <a:latin typeface="Arial"/>
            </a:endParaRPr>
          </a:p>
        </p:txBody>
      </p:sp>
      <p:sp>
        <p:nvSpPr>
          <p:cNvPr id="311" name="CustomShape 12"/>
          <p:cNvSpPr/>
          <p:nvPr/>
        </p:nvSpPr>
        <p:spPr>
          <a:xfrm>
            <a:off x="274320" y="2350080"/>
            <a:ext cx="8594280" cy="8035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12" name="CustomShape 13"/>
          <p:cNvSpPr/>
          <p:nvPr/>
        </p:nvSpPr>
        <p:spPr>
          <a:xfrm>
            <a:off x="274320" y="2350080"/>
            <a:ext cx="593280" cy="80352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3" name="CustomShape 14"/>
          <p:cNvSpPr/>
          <p:nvPr/>
        </p:nvSpPr>
        <p:spPr>
          <a:xfrm>
            <a:off x="274320" y="2350080"/>
            <a:ext cx="593280" cy="80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ffffff"/>
                </a:solidFill>
                <a:latin typeface="Calibri"/>
                <a:ea typeface="Calibri"/>
              </a:rPr>
              <a:t>B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314" name="CustomShape 15"/>
          <p:cNvSpPr/>
          <p:nvPr/>
        </p:nvSpPr>
        <p:spPr>
          <a:xfrm>
            <a:off x="960120" y="2441520"/>
            <a:ext cx="7771320" cy="620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cc1b2b"/>
                </a:solidFill>
                <a:latin typeface="Calibri"/>
                <a:ea typeface="Calibri"/>
              </a:rPr>
              <a:t>Diárias Militares → </a:t>
            </a:r>
            <a:r>
              <a:rPr b="0" lang="en-US" sz="1300" spc="-1" strike="noStrike">
                <a:solidFill>
                  <a:srgbClr val="1e293b"/>
                </a:solidFill>
                <a:latin typeface="Calibri"/>
                <a:ea typeface="Calibri"/>
              </a:rPr>
              <a:t>Efetivo deslocado para o evento → FOCO desta capacitação.</a:t>
            </a:r>
            <a:endParaRPr b="0" lang="pt-BR" sz="1300" spc="-1" strike="noStrike">
              <a:latin typeface="Arial"/>
            </a:endParaRPr>
          </a:p>
        </p:txBody>
      </p:sp>
      <p:sp>
        <p:nvSpPr>
          <p:cNvPr id="315" name="CustomShape 16"/>
          <p:cNvSpPr/>
          <p:nvPr/>
        </p:nvSpPr>
        <p:spPr>
          <a:xfrm>
            <a:off x="274320" y="3264480"/>
            <a:ext cx="8594280" cy="8035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16" name="CustomShape 17"/>
          <p:cNvSpPr/>
          <p:nvPr/>
        </p:nvSpPr>
        <p:spPr>
          <a:xfrm>
            <a:off x="274320" y="3264480"/>
            <a:ext cx="593280" cy="8035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7" name="CustomShape 18"/>
          <p:cNvSpPr/>
          <p:nvPr/>
        </p:nvSpPr>
        <p:spPr>
          <a:xfrm>
            <a:off x="274320" y="3264480"/>
            <a:ext cx="593280" cy="80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ffffff"/>
                </a:solidFill>
                <a:latin typeface="Calibri"/>
                <a:ea typeface="Calibri"/>
              </a:rPr>
              <a:t>C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318" name="CustomShape 19"/>
          <p:cNvSpPr/>
          <p:nvPr/>
        </p:nvSpPr>
        <p:spPr>
          <a:xfrm>
            <a:off x="960120" y="3355920"/>
            <a:ext cx="7771320" cy="620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0d9488"/>
                </a:solidFill>
                <a:latin typeface="Calibri"/>
                <a:ea typeface="Calibri"/>
              </a:rPr>
              <a:t>Alimentação do Efetivo → </a:t>
            </a:r>
            <a:r>
              <a:rPr b="0" lang="en-US" sz="1300" spc="-1" strike="noStrike">
                <a:solidFill>
                  <a:srgbClr val="1e293b"/>
                </a:solidFill>
                <a:latin typeface="Calibri"/>
                <a:ea typeface="Calibri"/>
              </a:rPr>
              <a:t>Orgânicos locais em escala extraordinária → Etapa Alimentação Operacional.</a:t>
            </a:r>
            <a:endParaRPr b="0" lang="pt-BR" sz="1300" spc="-1" strike="noStrike">
              <a:latin typeface="Arial"/>
            </a:endParaRPr>
          </a:p>
        </p:txBody>
      </p:sp>
      <p:sp>
        <p:nvSpPr>
          <p:cNvPr id="319" name="CustomShape 20"/>
          <p:cNvSpPr/>
          <p:nvPr/>
        </p:nvSpPr>
        <p:spPr>
          <a:xfrm>
            <a:off x="274320" y="4279320"/>
            <a:ext cx="8594280" cy="4561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20" name="CustomShape 21"/>
          <p:cNvSpPr/>
          <p:nvPr/>
        </p:nvSpPr>
        <p:spPr>
          <a:xfrm>
            <a:off x="274320" y="4279320"/>
            <a:ext cx="163440" cy="45612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1" name="CustomShape 22"/>
          <p:cNvSpPr/>
          <p:nvPr/>
        </p:nvSpPr>
        <p:spPr>
          <a:xfrm>
            <a:off x="548640" y="4306680"/>
            <a:ext cx="8228520" cy="39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1050" spc="-1" strike="noStrike">
                <a:solidFill>
                  <a:srgbClr val="64748b"/>
                </a:solidFill>
                <a:latin typeface="Calibri"/>
                <a:ea typeface="Calibri"/>
              </a:rPr>
              <a:t>Esta equipe atuará principalmente nas funções B (diárias) e C (etapa alimentação de orgânicos). A função A compete ao CMOV.</a:t>
            </a:r>
            <a:endParaRPr b="0" lang="pt-BR" sz="10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3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DIÁRIAS EM CALAMIDADE: REGRAS ESPECIAIS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324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Plano de Contingência DLF · Art. 10, I – Decreto 650/2020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325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6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327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15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328" name="CustomShape 7"/>
          <p:cNvSpPr/>
          <p:nvPr/>
        </p:nvSpPr>
        <p:spPr>
          <a:xfrm>
            <a:off x="274320" y="1078920"/>
            <a:ext cx="8594280" cy="10504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29" name="CustomShape 8"/>
          <p:cNvSpPr/>
          <p:nvPr/>
        </p:nvSpPr>
        <p:spPr>
          <a:xfrm>
            <a:off x="274320" y="1078920"/>
            <a:ext cx="163440" cy="10504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0" name="CustomShape 9"/>
          <p:cNvSpPr/>
          <p:nvPr/>
        </p:nvSpPr>
        <p:spPr>
          <a:xfrm>
            <a:off x="548640" y="1106280"/>
            <a:ext cx="8137080" cy="9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rgbClr val="f59e0b"/>
                </a:solidFill>
                <a:latin typeface="Calibri"/>
                <a:ea typeface="Calibri"/>
              </a:rPr>
              <a:t>O QUE MUDA em calamidade pública:  </a:t>
            </a:r>
            <a:r>
              <a:rPr b="0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Ficam temporariamente dispensados apenas o </a:t>
            </a:r>
            <a:r>
              <a:rPr b="1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pedido formal prévio </a:t>
            </a:r>
            <a:r>
              <a:rPr b="0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e a </a:t>
            </a:r>
            <a:r>
              <a:rPr b="1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assinatura antecedente da autoridade competente</a:t>
            </a:r>
            <a:r>
              <a:rPr b="0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. Quando o acionamento for imediato, as diárias podem ser processadas </a:t>
            </a:r>
            <a:r>
              <a:rPr b="1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após o início do deslocamento.</a:t>
            </a:r>
            <a:endParaRPr b="0" lang="pt-BR" sz="1200" spc="-1" strike="noStrike">
              <a:latin typeface="Arial"/>
            </a:endParaRPr>
          </a:p>
        </p:txBody>
      </p:sp>
      <p:sp>
        <p:nvSpPr>
          <p:cNvPr id="331" name="CustomShape 10"/>
          <p:cNvSpPr/>
          <p:nvPr/>
        </p:nvSpPr>
        <p:spPr>
          <a:xfrm>
            <a:off x="274320" y="2221920"/>
            <a:ext cx="8594280" cy="15076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32" name="CustomShape 11"/>
          <p:cNvSpPr/>
          <p:nvPr/>
        </p:nvSpPr>
        <p:spPr>
          <a:xfrm>
            <a:off x="274320" y="2221920"/>
            <a:ext cx="163440" cy="15076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3" name="CustomShape 12"/>
          <p:cNvSpPr/>
          <p:nvPr/>
        </p:nvSpPr>
        <p:spPr>
          <a:xfrm>
            <a:off x="548640" y="2249280"/>
            <a:ext cx="8137080" cy="236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rgbClr val="cc1b2b"/>
                </a:solidFill>
                <a:latin typeface="Calibri"/>
                <a:ea typeface="Calibri"/>
              </a:rPr>
              <a:t>O QUE NÃO MUDA — ritos obrigatórios:  </a:t>
            </a:r>
            <a:endParaRPr b="0" lang="pt-BR" sz="1200" spc="-1" strike="noStrike">
              <a:latin typeface="Arial"/>
            </a:endParaRPr>
          </a:p>
        </p:txBody>
      </p:sp>
      <p:sp>
        <p:nvSpPr>
          <p:cNvPr id="334" name="CustomShape 13"/>
          <p:cNvSpPr/>
          <p:nvPr/>
        </p:nvSpPr>
        <p:spPr>
          <a:xfrm>
            <a:off x="548640" y="2505600"/>
            <a:ext cx="8228520" cy="118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Prestação de contas em até 5 dias úteis após o retorno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Comprovantes de deslocamento e de estada no local de destino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Relatórios e assinaturas dos beneficiários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Limite de 10 diárias/mês (exceder exige aval Cmdt-Geral + SEA)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Vedação de cumulação: diária + etapa alimentação no MESMO período</a:t>
            </a:r>
            <a:endParaRPr b="0" lang="pt-BR" sz="1100" spc="-1" strike="noStrike">
              <a:latin typeface="Arial"/>
            </a:endParaRPr>
          </a:p>
        </p:txBody>
      </p:sp>
      <p:graphicFrame>
        <p:nvGraphicFramePr>
          <p:cNvPr id="335" name="Table 14"/>
          <p:cNvGraphicFramePr/>
          <p:nvPr/>
        </p:nvGraphicFramePr>
        <p:xfrm>
          <a:off x="274320" y="3822120"/>
          <a:ext cx="8595000" cy="1200600"/>
        </p:xfrm>
        <a:graphic>
          <a:graphicData uri="http://schemas.openxmlformats.org/drawingml/2006/table">
            <a:tbl>
              <a:tblPr/>
              <a:tblGrid>
                <a:gridCol w="2011680"/>
                <a:gridCol w="1828800"/>
                <a:gridCol w="1828800"/>
                <a:gridCol w="2926080"/>
              </a:tblGrid>
              <a:tr h="23976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MILITAR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VERBA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MOMENTO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RITO EXIGIDO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</a:tr>
              <a:tr h="5356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Deslocado (em missão)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Diárias Militares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Pós-acionamento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Dispensa pedido/assinatura prévia. Mantém demais ritos. Excesso → Cmdt-Geral + SEA.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5356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Orgânico local (quartel sede)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Etapa Alimentação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Posterior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Homologação → DP encaminha relatório de pagamento à DLF → auditoria → pagamento.</a:t>
                      </a:r>
                      <a:endParaRPr b="0" lang="pt-BR" sz="10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7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FLUXO DE DIÁRIAS EM EVENTO ADVERSO – PASSO A PASSO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338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Plano de Contingência DLF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339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0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341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16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342" name="CustomShape 7"/>
          <p:cNvSpPr/>
          <p:nvPr/>
        </p:nvSpPr>
        <p:spPr>
          <a:xfrm>
            <a:off x="274320" y="1078920"/>
            <a:ext cx="8594280" cy="65736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43" name="CustomShape 8"/>
          <p:cNvSpPr/>
          <p:nvPr/>
        </p:nvSpPr>
        <p:spPr>
          <a:xfrm>
            <a:off x="274320" y="1078920"/>
            <a:ext cx="501840" cy="65736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4" name="CustomShape 9"/>
          <p:cNvSpPr/>
          <p:nvPr/>
        </p:nvSpPr>
        <p:spPr>
          <a:xfrm>
            <a:off x="274320" y="1078920"/>
            <a:ext cx="501840" cy="65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  <a:ea typeface="Calibri"/>
              </a:rPr>
              <a:t>1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345" name="CustomShape 10"/>
          <p:cNvSpPr/>
          <p:nvPr/>
        </p:nvSpPr>
        <p:spPr>
          <a:xfrm>
            <a:off x="914400" y="1134000"/>
            <a:ext cx="7817040" cy="54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Acionamento do GRD / efetivo deslocado  —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Comandante informa a DLF. CMOV libera viaturas no Ticket Log.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346" name="CustomShape 11"/>
          <p:cNvSpPr/>
          <p:nvPr/>
        </p:nvSpPr>
        <p:spPr>
          <a:xfrm>
            <a:off x="274320" y="1792080"/>
            <a:ext cx="8594280" cy="65736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47" name="CustomShape 12"/>
          <p:cNvSpPr/>
          <p:nvPr/>
        </p:nvSpPr>
        <p:spPr>
          <a:xfrm>
            <a:off x="274320" y="1792080"/>
            <a:ext cx="501840" cy="65736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8" name="CustomShape 13"/>
          <p:cNvSpPr/>
          <p:nvPr/>
        </p:nvSpPr>
        <p:spPr>
          <a:xfrm>
            <a:off x="274320" y="1792080"/>
            <a:ext cx="501840" cy="65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  <a:ea typeface="Calibri"/>
              </a:rPr>
              <a:t>2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349" name="CustomShape 14"/>
          <p:cNvSpPr/>
          <p:nvPr/>
        </p:nvSpPr>
        <p:spPr>
          <a:xfrm>
            <a:off x="914400" y="1847160"/>
            <a:ext cx="7817040" cy="54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Registro do deslocamento  —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Gestor cria processo no SGP-e e gera Plano de Deslocamento no sistema de diárias (pode ser após a partida em calamidade).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350" name="CustomShape 15"/>
          <p:cNvSpPr/>
          <p:nvPr/>
        </p:nvSpPr>
        <p:spPr>
          <a:xfrm>
            <a:off x="274320" y="2505600"/>
            <a:ext cx="8594280" cy="65736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51" name="CustomShape 16"/>
          <p:cNvSpPr/>
          <p:nvPr/>
        </p:nvSpPr>
        <p:spPr>
          <a:xfrm>
            <a:off x="274320" y="2505600"/>
            <a:ext cx="501840" cy="65736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2" name="CustomShape 17"/>
          <p:cNvSpPr/>
          <p:nvPr/>
        </p:nvSpPr>
        <p:spPr>
          <a:xfrm>
            <a:off x="274320" y="2505600"/>
            <a:ext cx="501840" cy="65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  <a:ea typeface="Calibri"/>
              </a:rPr>
              <a:t>3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353" name="CustomShape 18"/>
          <p:cNvSpPr/>
          <p:nvPr/>
        </p:nvSpPr>
        <p:spPr>
          <a:xfrm>
            <a:off x="914400" y="2560320"/>
            <a:ext cx="7817040" cy="54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Coleta de comprovantes durante a operação  —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Beneficiários guardam notas fiscais, atas de missão, certificados ou comprovantes de embarque.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354" name="CustomShape 19"/>
          <p:cNvSpPr/>
          <p:nvPr/>
        </p:nvSpPr>
        <p:spPr>
          <a:xfrm>
            <a:off x="274320" y="3218760"/>
            <a:ext cx="8594280" cy="65736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55" name="CustomShape 20"/>
          <p:cNvSpPr/>
          <p:nvPr/>
        </p:nvSpPr>
        <p:spPr>
          <a:xfrm>
            <a:off x="274320" y="3218760"/>
            <a:ext cx="501840" cy="65736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6" name="CustomShape 21"/>
          <p:cNvSpPr/>
          <p:nvPr/>
        </p:nvSpPr>
        <p:spPr>
          <a:xfrm>
            <a:off x="274320" y="3218760"/>
            <a:ext cx="501840" cy="65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  <a:ea typeface="Calibri"/>
              </a:rPr>
              <a:t>4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357" name="CustomShape 22"/>
          <p:cNvSpPr/>
          <p:nvPr/>
        </p:nvSpPr>
        <p:spPr>
          <a:xfrm>
            <a:off x="914400" y="3273480"/>
            <a:ext cx="7817040" cy="54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Assinaturas ao retorno  —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Plano assinado pelo beneficiário e pela autoridade. Relatório de viagem assinado pelo BM mais antigo.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358" name="CustomShape 23"/>
          <p:cNvSpPr/>
          <p:nvPr/>
        </p:nvSpPr>
        <p:spPr>
          <a:xfrm>
            <a:off x="274320" y="3931920"/>
            <a:ext cx="8594280" cy="65736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59" name="CustomShape 24"/>
          <p:cNvSpPr/>
          <p:nvPr/>
        </p:nvSpPr>
        <p:spPr>
          <a:xfrm>
            <a:off x="274320" y="3931920"/>
            <a:ext cx="501840" cy="657360"/>
          </a:xfrm>
          <a:prstGeom prst="rect">
            <a:avLst/>
          </a:prstGeom>
          <a:solidFill>
            <a:srgbClr val="15803d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0" name="CustomShape 25"/>
          <p:cNvSpPr/>
          <p:nvPr/>
        </p:nvSpPr>
        <p:spPr>
          <a:xfrm>
            <a:off x="274320" y="3931920"/>
            <a:ext cx="501840" cy="65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  <a:ea typeface="Calibri"/>
              </a:rPr>
              <a:t>5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361" name="CustomShape 26"/>
          <p:cNvSpPr/>
          <p:nvPr/>
        </p:nvSpPr>
        <p:spPr>
          <a:xfrm>
            <a:off x="914400" y="3986640"/>
            <a:ext cx="7817040" cy="54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Prestação de contas – até 5 dias úteis  —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Tramitar para DLF/DIF/AUD/AP via SGP-e. O pagamento já foi realizado: após a prestação de contas, o CAUD/AP audita o processo.</a:t>
            </a:r>
            <a:endParaRPr b="0" lang="pt-B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3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RESPONSABILIDADES DO GESTOR DE DIÁRIAS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364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Arts. 14 e 16 – Decreto 650/2020 · Orientações DLF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365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6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367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17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368" name="CustomShape 7"/>
          <p:cNvSpPr/>
          <p:nvPr/>
        </p:nvSpPr>
        <p:spPr>
          <a:xfrm>
            <a:off x="274320" y="1078920"/>
            <a:ext cx="4159440" cy="33364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69" name="CustomShape 8"/>
          <p:cNvSpPr/>
          <p:nvPr/>
        </p:nvSpPr>
        <p:spPr>
          <a:xfrm>
            <a:off x="274320" y="1078920"/>
            <a:ext cx="4159440" cy="254880"/>
          </a:xfrm>
          <a:prstGeom prst="rect">
            <a:avLst/>
          </a:prstGeom>
          <a:solidFill>
            <a:srgbClr val="15803d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0" name="CustomShape 9"/>
          <p:cNvSpPr/>
          <p:nvPr/>
        </p:nvSpPr>
        <p:spPr>
          <a:xfrm>
            <a:off x="274320" y="1078920"/>
            <a:ext cx="415944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050" spc="-1" strike="noStrike">
                <a:solidFill>
                  <a:srgbClr val="ffffff"/>
                </a:solidFill>
                <a:latin typeface="Calibri"/>
                <a:ea typeface="Calibri"/>
              </a:rPr>
              <a:t>✔  </a:t>
            </a:r>
            <a:r>
              <a:rPr b="1" lang="en-US" sz="1050" spc="-1" strike="noStrike">
                <a:solidFill>
                  <a:srgbClr val="ffffff"/>
                </a:solidFill>
                <a:latin typeface="Calibri"/>
                <a:ea typeface="Calibri"/>
              </a:rPr>
              <a:t>FAZER SEMPRE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371" name="CustomShape 10"/>
          <p:cNvSpPr/>
          <p:nvPr/>
        </p:nvSpPr>
        <p:spPr>
          <a:xfrm>
            <a:off x="384120" y="1353240"/>
            <a:ext cx="3930840" cy="3016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Verificar prazo e documentação antes de tramitar à DLF</a:t>
            </a:r>
            <a:endParaRPr b="0" lang="pt-BR" sz="11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Conferir destino limítrofe na planilha do IBGE</a:t>
            </a:r>
            <a:endParaRPr b="0" lang="pt-BR" sz="11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Garantir assinaturas do beneficiário e da autoridade</a:t>
            </a:r>
            <a:endParaRPr b="0" lang="pt-BR" sz="11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Controlar limite de 10 diárias/mês por militar</a:t>
            </a:r>
            <a:endParaRPr b="0" lang="pt-BR" sz="11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Comunicar ao setor de pessoal se prazo de PC for descumprido</a:t>
            </a:r>
            <a:endParaRPr b="0" lang="pt-BR" sz="1150" spc="-1" strike="noStrike">
              <a:latin typeface="Arial"/>
            </a:endParaRPr>
          </a:p>
        </p:txBody>
      </p:sp>
      <p:sp>
        <p:nvSpPr>
          <p:cNvPr id="372" name="CustomShape 11"/>
          <p:cNvSpPr/>
          <p:nvPr/>
        </p:nvSpPr>
        <p:spPr>
          <a:xfrm>
            <a:off x="4709160" y="1078920"/>
            <a:ext cx="4159440" cy="33364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73" name="CustomShape 12"/>
          <p:cNvSpPr/>
          <p:nvPr/>
        </p:nvSpPr>
        <p:spPr>
          <a:xfrm>
            <a:off x="4709160" y="1078920"/>
            <a:ext cx="4159440" cy="2548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4" name="CustomShape 13"/>
          <p:cNvSpPr/>
          <p:nvPr/>
        </p:nvSpPr>
        <p:spPr>
          <a:xfrm>
            <a:off x="4709160" y="1078920"/>
            <a:ext cx="415944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050" spc="-1" strike="noStrike">
                <a:solidFill>
                  <a:srgbClr val="ffffff"/>
                </a:solidFill>
                <a:latin typeface="Calibri"/>
                <a:ea typeface="Calibri"/>
              </a:rPr>
              <a:t>✘  </a:t>
            </a:r>
            <a:r>
              <a:rPr b="1" lang="en-US" sz="1050" spc="-1" strike="noStrike">
                <a:solidFill>
                  <a:srgbClr val="ffffff"/>
                </a:solidFill>
                <a:latin typeface="Calibri"/>
                <a:ea typeface="Calibri"/>
              </a:rPr>
              <a:t>NUNCA FAZER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375" name="CustomShape 14"/>
          <p:cNvSpPr/>
          <p:nvPr/>
        </p:nvSpPr>
        <p:spPr>
          <a:xfrm>
            <a:off x="4818960" y="1353240"/>
            <a:ext cx="3930840" cy="3016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Tramitar processo sem assinaturas obrigatórias</a:t>
            </a:r>
            <a:endParaRPr b="0" lang="pt-BR" sz="11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Pagar diária para município limítrofe sem pernoite</a:t>
            </a:r>
            <a:endParaRPr b="0" lang="pt-BR" sz="11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Autorizar cumulação de Diária + Etapa Alimentação no mesmo período</a:t>
            </a:r>
            <a:endParaRPr b="0" lang="pt-BR" sz="11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Pagar mais de 10 diárias/mês sem autorização da SEA (exceto Veraneio)</a:t>
            </a:r>
            <a:endParaRPr b="0" lang="pt-BR" sz="115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Atestar falsamente realização de viagem (responsabilidade solidária)</a:t>
            </a:r>
            <a:endParaRPr b="0" lang="pt-BR" sz="1150" spc="-1" strike="noStrike">
              <a:latin typeface="Arial"/>
            </a:endParaRPr>
          </a:p>
        </p:txBody>
      </p:sp>
      <p:sp>
        <p:nvSpPr>
          <p:cNvPr id="376" name="CustomShape 15"/>
          <p:cNvSpPr/>
          <p:nvPr/>
        </p:nvSpPr>
        <p:spPr>
          <a:xfrm>
            <a:off x="274320" y="4507920"/>
            <a:ext cx="8594280" cy="27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00" spc="-1" strike="noStrike">
                <a:solidFill>
                  <a:srgbClr val="64748b"/>
                </a:solidFill>
                <a:latin typeface="Calibri"/>
                <a:ea typeface="Calibri"/>
              </a:rPr>
              <a:t>O ordenador de despesas que pagar diária em desacordo com o Decreto responde solidariamente pela reposição imediata. (Art. 14, Dec. 650/2020)</a:t>
            </a:r>
            <a:endParaRPr b="0" lang="pt-BR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8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BASE LEGAL E REFERÊNCIAS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379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Legislação de apoio ao gestor de diárias CBMSC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380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1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382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18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383" name="CustomShape 7"/>
          <p:cNvSpPr/>
          <p:nvPr/>
        </p:nvSpPr>
        <p:spPr>
          <a:xfrm>
            <a:off x="274320" y="1115640"/>
            <a:ext cx="8594280" cy="4561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84" name="CustomShape 8"/>
          <p:cNvSpPr/>
          <p:nvPr/>
        </p:nvSpPr>
        <p:spPr>
          <a:xfrm>
            <a:off x="411480" y="1161360"/>
            <a:ext cx="83199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50" spc="-1" strike="noStrike">
                <a:solidFill>
                  <a:srgbClr val="0d1b40"/>
                </a:solidFill>
                <a:latin typeface="Calibri"/>
                <a:ea typeface="Calibri"/>
              </a:rPr>
              <a:t>Decreto Estadual nº 650, de 05/06/2020  —  </a:t>
            </a: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Concessão de diárias no âmbito da Administração Pública Estadual.</a:t>
            </a:r>
            <a:endParaRPr b="0" lang="pt-BR" sz="1150" spc="-1" strike="noStrike">
              <a:latin typeface="Arial"/>
            </a:endParaRPr>
          </a:p>
        </p:txBody>
      </p:sp>
      <p:sp>
        <p:nvSpPr>
          <p:cNvPr id="385" name="CustomShape 9"/>
          <p:cNvSpPr/>
          <p:nvPr/>
        </p:nvSpPr>
        <p:spPr>
          <a:xfrm>
            <a:off x="274320" y="1645920"/>
            <a:ext cx="8594280" cy="4561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86" name="CustomShape 10"/>
          <p:cNvSpPr/>
          <p:nvPr/>
        </p:nvSpPr>
        <p:spPr>
          <a:xfrm>
            <a:off x="411480" y="1691640"/>
            <a:ext cx="83199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50" spc="-1" strike="noStrike">
                <a:solidFill>
                  <a:srgbClr val="0d1b40"/>
                </a:solidFill>
                <a:latin typeface="Calibri"/>
                <a:ea typeface="Calibri"/>
              </a:rPr>
              <a:t>Decreto Estadual nº 482, de 28/02/2024  —  </a:t>
            </a: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Regulamenta a Operação Veraneio: valores específicos, dispensa do limite de 10 diárias/mês e vedação de cumulação com etapa alimentação.</a:t>
            </a:r>
            <a:endParaRPr b="0" lang="pt-BR" sz="1150" spc="-1" strike="noStrike">
              <a:latin typeface="Arial"/>
            </a:endParaRPr>
          </a:p>
        </p:txBody>
      </p:sp>
      <p:sp>
        <p:nvSpPr>
          <p:cNvPr id="387" name="CustomShape 11"/>
          <p:cNvSpPr/>
          <p:nvPr/>
        </p:nvSpPr>
        <p:spPr>
          <a:xfrm>
            <a:off x="274320" y="2176200"/>
            <a:ext cx="8594280" cy="4561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88" name="CustomShape 12"/>
          <p:cNvSpPr/>
          <p:nvPr/>
        </p:nvSpPr>
        <p:spPr>
          <a:xfrm>
            <a:off x="411480" y="2221920"/>
            <a:ext cx="83199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50" spc="-1" strike="noStrike">
                <a:solidFill>
                  <a:srgbClr val="0d1b40"/>
                </a:solidFill>
                <a:latin typeface="Calibri"/>
                <a:ea typeface="Calibri"/>
              </a:rPr>
              <a:t>Decreto Estadual nº 1.265, de 31/10/2025  —  </a:t>
            </a: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Pagamento da Etapa de Alimentação aos militares estaduais e vedação de cumulação com diárias.</a:t>
            </a:r>
            <a:endParaRPr b="0" lang="pt-BR" sz="1150" spc="-1" strike="noStrike">
              <a:latin typeface="Arial"/>
            </a:endParaRPr>
          </a:p>
        </p:txBody>
      </p:sp>
      <p:sp>
        <p:nvSpPr>
          <p:cNvPr id="389" name="CustomShape 13"/>
          <p:cNvSpPr/>
          <p:nvPr/>
        </p:nvSpPr>
        <p:spPr>
          <a:xfrm>
            <a:off x="274320" y="2706480"/>
            <a:ext cx="8594280" cy="4561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90" name="CustomShape 14"/>
          <p:cNvSpPr/>
          <p:nvPr/>
        </p:nvSpPr>
        <p:spPr>
          <a:xfrm>
            <a:off x="411480" y="2752200"/>
            <a:ext cx="83199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50" spc="-1" strike="noStrike">
                <a:solidFill>
                  <a:srgbClr val="0d1b40"/>
                </a:solidFill>
                <a:latin typeface="Calibri"/>
                <a:ea typeface="Calibri"/>
              </a:rPr>
              <a:t>Portaria nº 186/CBMSC/2017  —  </a:t>
            </a: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Autorização de deslocamentos no âmbito do CBMSC (competência por destino).</a:t>
            </a:r>
            <a:endParaRPr b="0" lang="pt-BR" sz="1150" spc="-1" strike="noStrike">
              <a:latin typeface="Arial"/>
            </a:endParaRPr>
          </a:p>
        </p:txBody>
      </p:sp>
      <p:sp>
        <p:nvSpPr>
          <p:cNvPr id="391" name="CustomShape 15"/>
          <p:cNvSpPr/>
          <p:nvPr/>
        </p:nvSpPr>
        <p:spPr>
          <a:xfrm>
            <a:off x="274320" y="3237120"/>
            <a:ext cx="8594280" cy="4561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92" name="CustomShape 16"/>
          <p:cNvSpPr/>
          <p:nvPr/>
        </p:nvSpPr>
        <p:spPr>
          <a:xfrm>
            <a:off x="411480" y="3282840"/>
            <a:ext cx="83199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50" spc="-1" strike="noStrike">
                <a:solidFill>
                  <a:srgbClr val="0d1b40"/>
                </a:solidFill>
                <a:latin typeface="Calibri"/>
                <a:ea typeface="Calibri"/>
              </a:rPr>
              <a:t>Plano de Contingência DLF – 01/06/2026  —  </a:t>
            </a: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Procedimentos financeiros em desastres hidrometeorológicos extremos: frota, diárias e alimentação.</a:t>
            </a:r>
            <a:endParaRPr b="0" lang="pt-BR" sz="1150" spc="-1" strike="noStrike">
              <a:latin typeface="Arial"/>
            </a:endParaRPr>
          </a:p>
        </p:txBody>
      </p:sp>
      <p:sp>
        <p:nvSpPr>
          <p:cNvPr id="393" name="CustomShape 17"/>
          <p:cNvSpPr/>
          <p:nvPr/>
        </p:nvSpPr>
        <p:spPr>
          <a:xfrm>
            <a:off x="274320" y="3767400"/>
            <a:ext cx="8594280" cy="4561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94" name="CustomShape 18"/>
          <p:cNvSpPr/>
          <p:nvPr/>
        </p:nvSpPr>
        <p:spPr>
          <a:xfrm>
            <a:off x="411480" y="3813120"/>
            <a:ext cx="83199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50" spc="-1" strike="noStrike">
                <a:solidFill>
                  <a:srgbClr val="0d1b40"/>
                </a:solidFill>
                <a:latin typeface="Calibri"/>
                <a:ea typeface="Calibri"/>
              </a:rPr>
              <a:t>Orientações DIF/DLF – Cap BM Pires  —  </a:t>
            </a: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Passo a passo para solicitação e prestação de contas de diárias no SGP-e e Sistema de Diárias CBM.</a:t>
            </a:r>
            <a:endParaRPr b="0" lang="pt-BR" sz="11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d1b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CustomShape 1"/>
          <p:cNvSpPr/>
          <p:nvPr/>
        </p:nvSpPr>
        <p:spPr>
          <a:xfrm>
            <a:off x="0" y="3200400"/>
            <a:ext cx="9142920" cy="194220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96" name="CustomShape 2"/>
          <p:cNvSpPr/>
          <p:nvPr/>
        </p:nvSpPr>
        <p:spPr>
          <a:xfrm>
            <a:off x="457200" y="457200"/>
            <a:ext cx="8228520" cy="1644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Calibri"/>
                <a:ea typeface="Calibri"/>
              </a:rPr>
              <a:t>CAPACITAÇÃO</a:t>
            </a:r>
            <a:endParaRPr b="0" lang="pt-BR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Calibri"/>
                <a:ea typeface="Calibri"/>
              </a:rPr>
              <a:t>GESTORES DE DIÁRIAS MILITARES</a:t>
            </a:r>
            <a:endParaRPr b="0" lang="pt-BR" sz="2800" spc="-1" strike="noStrike">
              <a:latin typeface="Arial"/>
            </a:endParaRPr>
          </a:p>
        </p:txBody>
      </p:sp>
      <p:sp>
        <p:nvSpPr>
          <p:cNvPr id="397" name="CustomShape 3"/>
          <p:cNvSpPr/>
          <p:nvPr/>
        </p:nvSpPr>
        <p:spPr>
          <a:xfrm>
            <a:off x="457200" y="2148840"/>
            <a:ext cx="8228520" cy="959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cadcfc"/>
                </a:solidFill>
                <a:latin typeface="Calibri"/>
                <a:ea typeface="Calibri"/>
              </a:rPr>
              <a:t>Dúvidas e contatos:</a:t>
            </a:r>
            <a:endParaRPr b="0" lang="pt-BR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cadcfc"/>
                </a:solidFill>
                <a:latin typeface="Calibri"/>
                <a:ea typeface="Calibri"/>
              </a:rPr>
              <a:t>CAP/DIF: auditoria@cbm.sc.gov.br</a:t>
            </a:r>
            <a:endParaRPr b="0" lang="pt-BR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cadcfc"/>
                </a:solidFill>
                <a:latin typeface="Calibri"/>
                <a:ea typeface="Calibri"/>
              </a:rPr>
              <a:t>Centro de Auditoria de Processos (CAP) – DIF/CBMSC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398" name="CustomShape 4"/>
          <p:cNvSpPr/>
          <p:nvPr/>
        </p:nvSpPr>
        <p:spPr>
          <a:xfrm>
            <a:off x="457200" y="3291840"/>
            <a:ext cx="822852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Diretoria de Logística e Finanças – CBMSC  ·  2026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399" name="CustomShape 5"/>
          <p:cNvSpPr/>
          <p:nvPr/>
        </p:nvSpPr>
        <p:spPr>
          <a:xfrm>
            <a:off x="457200" y="3931920"/>
            <a:ext cx="8228520" cy="73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i="1" lang="en-US" sz="1300" spc="-1" strike="noStrike">
                <a:solidFill>
                  <a:srgbClr val="ffffff"/>
                </a:solidFill>
                <a:latin typeface="Calibri"/>
                <a:ea typeface="Calibri"/>
              </a:rPr>
              <a:t>"O rigor no rito administrativo protege o militar, o gestor e a corporação."</a:t>
            </a:r>
            <a:endParaRPr b="0" lang="pt-BR" sz="1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3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SUMÁRIO DA CAPACITAÇÃO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5" name="CustomShape 4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56" name="CustomShape 5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2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57" name="CustomShape 6"/>
          <p:cNvSpPr/>
          <p:nvPr/>
        </p:nvSpPr>
        <p:spPr>
          <a:xfrm>
            <a:off x="274320" y="1078920"/>
            <a:ext cx="4022280" cy="593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8" name="CustomShape 7"/>
          <p:cNvSpPr/>
          <p:nvPr/>
        </p:nvSpPr>
        <p:spPr>
          <a:xfrm>
            <a:off x="274320" y="1078920"/>
            <a:ext cx="456120" cy="59328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" name="CustomShape 8"/>
          <p:cNvSpPr/>
          <p:nvPr/>
        </p:nvSpPr>
        <p:spPr>
          <a:xfrm>
            <a:off x="274320" y="1078920"/>
            <a:ext cx="45612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01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60" name="CustomShape 9"/>
          <p:cNvSpPr/>
          <p:nvPr/>
        </p:nvSpPr>
        <p:spPr>
          <a:xfrm>
            <a:off x="777240" y="1115280"/>
            <a:ext cx="342792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O que é e para que serve a Diária Militar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61" name="CustomShape 10"/>
          <p:cNvSpPr/>
          <p:nvPr/>
        </p:nvSpPr>
        <p:spPr>
          <a:xfrm>
            <a:off x="274320" y="1715040"/>
            <a:ext cx="4022280" cy="593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62" name="CustomShape 11"/>
          <p:cNvSpPr/>
          <p:nvPr/>
        </p:nvSpPr>
        <p:spPr>
          <a:xfrm>
            <a:off x="274320" y="1715040"/>
            <a:ext cx="456120" cy="59328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" name="CustomShape 12"/>
          <p:cNvSpPr/>
          <p:nvPr/>
        </p:nvSpPr>
        <p:spPr>
          <a:xfrm>
            <a:off x="274320" y="1715040"/>
            <a:ext cx="45612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02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64" name="CustomShape 13"/>
          <p:cNvSpPr/>
          <p:nvPr/>
        </p:nvSpPr>
        <p:spPr>
          <a:xfrm>
            <a:off x="777240" y="1751400"/>
            <a:ext cx="342792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Quem tem direito e quando NÃO se aplica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65" name="CustomShape 14"/>
          <p:cNvSpPr/>
          <p:nvPr/>
        </p:nvSpPr>
        <p:spPr>
          <a:xfrm>
            <a:off x="274320" y="2350800"/>
            <a:ext cx="4022280" cy="593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66" name="CustomShape 15"/>
          <p:cNvSpPr/>
          <p:nvPr/>
        </p:nvSpPr>
        <p:spPr>
          <a:xfrm>
            <a:off x="274320" y="2350800"/>
            <a:ext cx="456120" cy="59328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7" name="CustomShape 16"/>
          <p:cNvSpPr/>
          <p:nvPr/>
        </p:nvSpPr>
        <p:spPr>
          <a:xfrm>
            <a:off x="274320" y="2350800"/>
            <a:ext cx="45612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03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68" name="CustomShape 17"/>
          <p:cNvSpPr/>
          <p:nvPr/>
        </p:nvSpPr>
        <p:spPr>
          <a:xfrm>
            <a:off x="777240" y="2387160"/>
            <a:ext cx="342792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Valores e acréscimos (Decreto 650/2020)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69" name="CustomShape 18"/>
          <p:cNvSpPr/>
          <p:nvPr/>
        </p:nvSpPr>
        <p:spPr>
          <a:xfrm>
            <a:off x="274320" y="2986920"/>
            <a:ext cx="4022280" cy="593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70" name="CustomShape 19"/>
          <p:cNvSpPr/>
          <p:nvPr/>
        </p:nvSpPr>
        <p:spPr>
          <a:xfrm>
            <a:off x="274320" y="2986920"/>
            <a:ext cx="456120" cy="59328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1" name="CustomShape 20"/>
          <p:cNvSpPr/>
          <p:nvPr/>
        </p:nvSpPr>
        <p:spPr>
          <a:xfrm>
            <a:off x="274320" y="2986920"/>
            <a:ext cx="45612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04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72" name="CustomShape 21"/>
          <p:cNvSpPr/>
          <p:nvPr/>
        </p:nvSpPr>
        <p:spPr>
          <a:xfrm>
            <a:off x="777240" y="3023280"/>
            <a:ext cx="342792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Autorização e prazo de solicitação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73" name="CustomShape 22"/>
          <p:cNvSpPr/>
          <p:nvPr/>
        </p:nvSpPr>
        <p:spPr>
          <a:xfrm>
            <a:off x="274320" y="3623040"/>
            <a:ext cx="4022280" cy="593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74" name="CustomShape 23"/>
          <p:cNvSpPr/>
          <p:nvPr/>
        </p:nvSpPr>
        <p:spPr>
          <a:xfrm>
            <a:off x="274320" y="3623040"/>
            <a:ext cx="456120" cy="59328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5" name="CustomShape 24"/>
          <p:cNvSpPr/>
          <p:nvPr/>
        </p:nvSpPr>
        <p:spPr>
          <a:xfrm>
            <a:off x="274320" y="3623040"/>
            <a:ext cx="45612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05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76" name="CustomShape 25"/>
          <p:cNvSpPr/>
          <p:nvPr/>
        </p:nvSpPr>
        <p:spPr>
          <a:xfrm>
            <a:off x="777240" y="3659400"/>
            <a:ext cx="342792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Pagamento antecipado e exceções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77" name="CustomShape 26"/>
          <p:cNvSpPr/>
          <p:nvPr/>
        </p:nvSpPr>
        <p:spPr>
          <a:xfrm>
            <a:off x="274320" y="4258800"/>
            <a:ext cx="4022280" cy="593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78" name="CustomShape 27"/>
          <p:cNvSpPr/>
          <p:nvPr/>
        </p:nvSpPr>
        <p:spPr>
          <a:xfrm>
            <a:off x="274320" y="4258800"/>
            <a:ext cx="456120" cy="5932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9" name="CustomShape 28"/>
          <p:cNvSpPr/>
          <p:nvPr/>
        </p:nvSpPr>
        <p:spPr>
          <a:xfrm>
            <a:off x="274320" y="4258800"/>
            <a:ext cx="45612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06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80" name="CustomShape 29"/>
          <p:cNvSpPr/>
          <p:nvPr/>
        </p:nvSpPr>
        <p:spPr>
          <a:xfrm>
            <a:off x="777240" y="4295160"/>
            <a:ext cx="342792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Prestação de contas – documentos obrigatórios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81" name="CustomShape 30"/>
          <p:cNvSpPr/>
          <p:nvPr/>
        </p:nvSpPr>
        <p:spPr>
          <a:xfrm>
            <a:off x="4754880" y="1078920"/>
            <a:ext cx="4022280" cy="593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82" name="CustomShape 31"/>
          <p:cNvSpPr/>
          <p:nvPr/>
        </p:nvSpPr>
        <p:spPr>
          <a:xfrm>
            <a:off x="4754880" y="1078920"/>
            <a:ext cx="456120" cy="5932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CustomShape 32"/>
          <p:cNvSpPr/>
          <p:nvPr/>
        </p:nvSpPr>
        <p:spPr>
          <a:xfrm>
            <a:off x="4754880" y="1078920"/>
            <a:ext cx="45612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07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84" name="CustomShape 33"/>
          <p:cNvSpPr/>
          <p:nvPr/>
        </p:nvSpPr>
        <p:spPr>
          <a:xfrm>
            <a:off x="5257800" y="1115280"/>
            <a:ext cx="342792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O que o Centro de Auditoria de Processos (CAP) verifica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85" name="CustomShape 34"/>
          <p:cNvSpPr/>
          <p:nvPr/>
        </p:nvSpPr>
        <p:spPr>
          <a:xfrm>
            <a:off x="4754880" y="1715040"/>
            <a:ext cx="4022280" cy="593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86" name="CustomShape 35"/>
          <p:cNvSpPr/>
          <p:nvPr/>
        </p:nvSpPr>
        <p:spPr>
          <a:xfrm>
            <a:off x="4754880" y="1715040"/>
            <a:ext cx="456120" cy="5932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CustomShape 36"/>
          <p:cNvSpPr/>
          <p:nvPr/>
        </p:nvSpPr>
        <p:spPr>
          <a:xfrm>
            <a:off x="4754880" y="1715040"/>
            <a:ext cx="45612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08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88" name="CustomShape 37"/>
          <p:cNvSpPr/>
          <p:nvPr/>
        </p:nvSpPr>
        <p:spPr>
          <a:xfrm>
            <a:off x="5257800" y="1751400"/>
            <a:ext cx="342792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Limite de 10 diárias/mês e exceções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89" name="CustomShape 38"/>
          <p:cNvSpPr/>
          <p:nvPr/>
        </p:nvSpPr>
        <p:spPr>
          <a:xfrm>
            <a:off x="4754880" y="2350800"/>
            <a:ext cx="4022280" cy="593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90" name="CustomShape 39"/>
          <p:cNvSpPr/>
          <p:nvPr/>
        </p:nvSpPr>
        <p:spPr>
          <a:xfrm>
            <a:off x="4754880" y="2350800"/>
            <a:ext cx="456120" cy="59328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1" name="CustomShape 40"/>
          <p:cNvSpPr/>
          <p:nvPr/>
        </p:nvSpPr>
        <p:spPr>
          <a:xfrm>
            <a:off x="4754880" y="2350800"/>
            <a:ext cx="45612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09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92" name="CustomShape 41"/>
          <p:cNvSpPr/>
          <p:nvPr/>
        </p:nvSpPr>
        <p:spPr>
          <a:xfrm>
            <a:off x="5257800" y="2387160"/>
            <a:ext cx="342792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Operação Veraneio – regras específicas (Dec. 482/2024)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93" name="CustomShape 42"/>
          <p:cNvSpPr/>
          <p:nvPr/>
        </p:nvSpPr>
        <p:spPr>
          <a:xfrm>
            <a:off x="4754880" y="2986920"/>
            <a:ext cx="4022280" cy="593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94" name="CustomShape 43"/>
          <p:cNvSpPr/>
          <p:nvPr/>
        </p:nvSpPr>
        <p:spPr>
          <a:xfrm>
            <a:off x="4754880" y="2986920"/>
            <a:ext cx="456120" cy="5932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5" name="CustomShape 44"/>
          <p:cNvSpPr/>
          <p:nvPr/>
        </p:nvSpPr>
        <p:spPr>
          <a:xfrm>
            <a:off x="4754880" y="2986920"/>
            <a:ext cx="45612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10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96" name="CustomShape 45"/>
          <p:cNvSpPr/>
          <p:nvPr/>
        </p:nvSpPr>
        <p:spPr>
          <a:xfrm>
            <a:off x="5257800" y="3023280"/>
            <a:ext cx="342792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Diárias × Etapa Alimentação – conflito vedado</a:t>
            </a:r>
            <a:endParaRPr b="0" lang="pt-BR" sz="1050" spc="-1" strike="noStrike">
              <a:latin typeface="Arial"/>
            </a:endParaRPr>
          </a:p>
        </p:txBody>
      </p:sp>
      <p:sp>
        <p:nvSpPr>
          <p:cNvPr id="97" name="CustomShape 46"/>
          <p:cNvSpPr/>
          <p:nvPr/>
        </p:nvSpPr>
        <p:spPr>
          <a:xfrm>
            <a:off x="4754880" y="3623040"/>
            <a:ext cx="4022280" cy="5932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98" name="CustomShape 47"/>
          <p:cNvSpPr/>
          <p:nvPr/>
        </p:nvSpPr>
        <p:spPr>
          <a:xfrm>
            <a:off x="4754880" y="3623040"/>
            <a:ext cx="456120" cy="5932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9" name="CustomShape 48"/>
          <p:cNvSpPr/>
          <p:nvPr/>
        </p:nvSpPr>
        <p:spPr>
          <a:xfrm>
            <a:off x="4754880" y="3623040"/>
            <a:ext cx="45612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Calibri"/>
                <a:ea typeface="Calibri"/>
              </a:rPr>
              <a:t>11</a:t>
            </a:r>
            <a:endParaRPr b="0" lang="pt-BR" sz="1400" spc="-1" strike="noStrike">
              <a:latin typeface="Arial"/>
            </a:endParaRPr>
          </a:p>
        </p:txBody>
      </p:sp>
      <p:sp>
        <p:nvSpPr>
          <p:cNvPr id="100" name="CustomShape 49"/>
          <p:cNvSpPr/>
          <p:nvPr/>
        </p:nvSpPr>
        <p:spPr>
          <a:xfrm>
            <a:off x="5257800" y="3659400"/>
            <a:ext cx="342792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050" spc="-1" strike="noStrike">
                <a:solidFill>
                  <a:srgbClr val="1e293b"/>
                </a:solidFill>
                <a:latin typeface="Calibri"/>
                <a:ea typeface="Calibri"/>
              </a:rPr>
              <a:t>Plano de Contingência DLF – Desastres Naturais</a:t>
            </a:r>
            <a:endParaRPr b="0" lang="pt-BR" sz="10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2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O QUE É A DIÁRIA MILITAR?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103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Art. 1º e Art. 2º – Decreto Estadual nº 650/2020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104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5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106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3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107" name="CustomShape 7"/>
          <p:cNvSpPr/>
          <p:nvPr/>
        </p:nvSpPr>
        <p:spPr>
          <a:xfrm>
            <a:off x="274320" y="1143000"/>
            <a:ext cx="8594280" cy="132480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08" name="CustomShape 8"/>
          <p:cNvSpPr/>
          <p:nvPr/>
        </p:nvSpPr>
        <p:spPr>
          <a:xfrm>
            <a:off x="457200" y="1188720"/>
            <a:ext cx="8228520" cy="123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1e293b"/>
                </a:solidFill>
                <a:latin typeface="Calibri"/>
                <a:ea typeface="Calibri"/>
              </a:rPr>
              <a:t>Conceito (Art. 1º): </a:t>
            </a:r>
            <a:r>
              <a:rPr b="0" lang="en-US" sz="1300" spc="-1" strike="noStrike">
                <a:solidFill>
                  <a:srgbClr val="1e293b"/>
                </a:solidFill>
                <a:latin typeface="Calibri"/>
                <a:ea typeface="Calibri"/>
              </a:rPr>
              <a:t>É a indenização paga ao servidor/militar que se deslocar temporariamente da localidade onde tem exercício, a serviço, desde que </a:t>
            </a:r>
            <a:r>
              <a:rPr b="1" lang="en-US" sz="1300" spc="-1" strike="noStrike">
                <a:solidFill>
                  <a:srgbClr val="1e293b"/>
                </a:solidFill>
                <a:latin typeface="Calibri"/>
                <a:ea typeface="Calibri"/>
              </a:rPr>
              <a:t>prévia e formalmente autorizado pelo ordenador de despesas.</a:t>
            </a:r>
            <a:endParaRPr b="0" lang="pt-BR" sz="1300" spc="-1" strike="noStrike">
              <a:latin typeface="Arial"/>
            </a:endParaRPr>
          </a:p>
        </p:txBody>
      </p:sp>
      <p:sp>
        <p:nvSpPr>
          <p:cNvPr id="109" name="CustomShape 9"/>
          <p:cNvSpPr/>
          <p:nvPr/>
        </p:nvSpPr>
        <p:spPr>
          <a:xfrm>
            <a:off x="274320" y="2606040"/>
            <a:ext cx="8594280" cy="123336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10" name="CustomShape 10"/>
          <p:cNvSpPr/>
          <p:nvPr/>
        </p:nvSpPr>
        <p:spPr>
          <a:xfrm>
            <a:off x="457200" y="2651760"/>
            <a:ext cx="8228520" cy="114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cc1b2b"/>
                </a:solidFill>
                <a:latin typeface="Calibri"/>
                <a:ea typeface="Calibri"/>
              </a:rPr>
              <a:t>Finalidade (Art. 2º): </a:t>
            </a:r>
            <a:r>
              <a:rPr b="0" lang="en-US" sz="1300" spc="-1" strike="noStrike">
                <a:solidFill>
                  <a:srgbClr val="1e293b"/>
                </a:solidFill>
                <a:latin typeface="Calibri"/>
                <a:ea typeface="Calibri"/>
              </a:rPr>
              <a:t>Indenizar as despesas com </a:t>
            </a:r>
            <a:r>
              <a:rPr b="1" lang="en-US" sz="1300" spc="-1" strike="noStrike">
                <a:solidFill>
                  <a:srgbClr val="1e293b"/>
                </a:solidFill>
                <a:latin typeface="Calibri"/>
                <a:ea typeface="Calibri"/>
              </a:rPr>
              <a:t>alimentação, hospedagem e deslocamento</a:t>
            </a:r>
            <a:r>
              <a:rPr b="0" lang="en-US" sz="1300" spc="-1" strike="noStrike">
                <a:solidFill>
                  <a:srgbClr val="1e293b"/>
                </a:solidFill>
                <a:latin typeface="Calibri"/>
                <a:ea typeface="Calibri"/>
              </a:rPr>
              <a:t>. Concedida por período de 24h a partir da partida do servidor.</a:t>
            </a:r>
            <a:endParaRPr b="0" lang="pt-BR" sz="1300" spc="-1" strike="noStrike">
              <a:latin typeface="Arial"/>
            </a:endParaRPr>
          </a:p>
        </p:txBody>
      </p:sp>
      <p:sp>
        <p:nvSpPr>
          <p:cNvPr id="111" name="CustomShape 11"/>
          <p:cNvSpPr/>
          <p:nvPr/>
        </p:nvSpPr>
        <p:spPr>
          <a:xfrm>
            <a:off x="274320" y="3977640"/>
            <a:ext cx="2833560" cy="86760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12" name="CustomShape 12"/>
          <p:cNvSpPr/>
          <p:nvPr/>
        </p:nvSpPr>
        <p:spPr>
          <a:xfrm>
            <a:off x="274320" y="3977640"/>
            <a:ext cx="2833560" cy="254880"/>
          </a:xfrm>
          <a:prstGeom prst="rect">
            <a:avLst/>
          </a:prstGeom>
          <a:solidFill>
            <a:srgbClr val="15803d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3" name="CustomShape 13"/>
          <p:cNvSpPr/>
          <p:nvPr/>
        </p:nvSpPr>
        <p:spPr>
          <a:xfrm>
            <a:off x="274320" y="3977640"/>
            <a:ext cx="283356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Diária INTEGRAL</a:t>
            </a:r>
            <a:endParaRPr b="0" lang="pt-BR" sz="1000" spc="-1" strike="noStrike">
              <a:latin typeface="Arial"/>
            </a:endParaRPr>
          </a:p>
        </p:txBody>
      </p:sp>
      <p:sp>
        <p:nvSpPr>
          <p:cNvPr id="114" name="CustomShape 14"/>
          <p:cNvSpPr/>
          <p:nvPr/>
        </p:nvSpPr>
        <p:spPr>
          <a:xfrm>
            <a:off x="365760" y="4260960"/>
            <a:ext cx="2650680" cy="54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Período ≥ 12 horas</a:t>
            </a:r>
            <a:endParaRPr b="0" lang="pt-BR" sz="1200" spc="-1" strike="noStrike">
              <a:latin typeface="Arial"/>
            </a:endParaRPr>
          </a:p>
        </p:txBody>
      </p:sp>
      <p:sp>
        <p:nvSpPr>
          <p:cNvPr id="115" name="CustomShape 15"/>
          <p:cNvSpPr/>
          <p:nvPr/>
        </p:nvSpPr>
        <p:spPr>
          <a:xfrm>
            <a:off x="3227760" y="3977640"/>
            <a:ext cx="2833560" cy="86760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16" name="CustomShape 16"/>
          <p:cNvSpPr/>
          <p:nvPr/>
        </p:nvSpPr>
        <p:spPr>
          <a:xfrm>
            <a:off x="3227760" y="3977640"/>
            <a:ext cx="2833560" cy="2548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7" name="CustomShape 17"/>
          <p:cNvSpPr/>
          <p:nvPr/>
        </p:nvSpPr>
        <p:spPr>
          <a:xfrm>
            <a:off x="3227760" y="3977640"/>
            <a:ext cx="283356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METADE da diária</a:t>
            </a:r>
            <a:endParaRPr b="0" lang="pt-BR" sz="1000" spc="-1" strike="noStrike">
              <a:latin typeface="Arial"/>
            </a:endParaRPr>
          </a:p>
        </p:txBody>
      </p:sp>
      <p:sp>
        <p:nvSpPr>
          <p:cNvPr id="118" name="CustomShape 18"/>
          <p:cNvSpPr/>
          <p:nvPr/>
        </p:nvSpPr>
        <p:spPr>
          <a:xfrm>
            <a:off x="3319200" y="4260960"/>
            <a:ext cx="2650680" cy="54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Período &gt; 4h e &lt; 12h</a:t>
            </a:r>
            <a:endParaRPr b="0" lang="pt-BR" sz="1200" spc="-1" strike="noStrike">
              <a:latin typeface="Arial"/>
            </a:endParaRPr>
          </a:p>
        </p:txBody>
      </p:sp>
      <p:sp>
        <p:nvSpPr>
          <p:cNvPr id="119" name="CustomShape 19"/>
          <p:cNvSpPr/>
          <p:nvPr/>
        </p:nvSpPr>
        <p:spPr>
          <a:xfrm>
            <a:off x="6181200" y="3977640"/>
            <a:ext cx="2833560" cy="86760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20" name="CustomShape 20"/>
          <p:cNvSpPr/>
          <p:nvPr/>
        </p:nvSpPr>
        <p:spPr>
          <a:xfrm>
            <a:off x="6181200" y="3977640"/>
            <a:ext cx="2833560" cy="2548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1" name="CustomShape 21"/>
          <p:cNvSpPr/>
          <p:nvPr/>
        </p:nvSpPr>
        <p:spPr>
          <a:xfrm>
            <a:off x="6181200" y="3977640"/>
            <a:ext cx="283356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NÃO há diária</a:t>
            </a:r>
            <a:endParaRPr b="0" lang="pt-BR" sz="1000" spc="-1" strike="noStrike">
              <a:latin typeface="Arial"/>
            </a:endParaRPr>
          </a:p>
        </p:txBody>
      </p:sp>
      <p:sp>
        <p:nvSpPr>
          <p:cNvPr id="122" name="CustomShape 22"/>
          <p:cNvSpPr/>
          <p:nvPr/>
        </p:nvSpPr>
        <p:spPr>
          <a:xfrm>
            <a:off x="6272640" y="4260960"/>
            <a:ext cx="2650680" cy="54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Período ≤ 4 horas</a:t>
            </a:r>
            <a:endParaRPr b="0" lang="pt-BR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4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QUEM TEM DIREITO E QUANDO NÃO SE APLICA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125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Arts. 1º e 3º – Decreto 650/2020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126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128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4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129" name="CustomShape 7"/>
          <p:cNvSpPr/>
          <p:nvPr/>
        </p:nvSpPr>
        <p:spPr>
          <a:xfrm>
            <a:off x="274320" y="1143000"/>
            <a:ext cx="4113720" cy="347364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30" name="CustomShape 8"/>
          <p:cNvSpPr/>
          <p:nvPr/>
        </p:nvSpPr>
        <p:spPr>
          <a:xfrm>
            <a:off x="274320" y="1143000"/>
            <a:ext cx="4113720" cy="291600"/>
          </a:xfrm>
          <a:prstGeom prst="rect">
            <a:avLst/>
          </a:prstGeom>
          <a:solidFill>
            <a:srgbClr val="15803d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CustomShape 9"/>
          <p:cNvSpPr/>
          <p:nvPr/>
        </p:nvSpPr>
        <p:spPr>
          <a:xfrm>
            <a:off x="274320" y="1143000"/>
            <a:ext cx="411372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✔  </a:t>
            </a:r>
            <a:r>
              <a:rPr b="1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FAZEM JUS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132" name="CustomShape 10"/>
          <p:cNvSpPr/>
          <p:nvPr/>
        </p:nvSpPr>
        <p:spPr>
          <a:xfrm>
            <a:off x="411480" y="1463040"/>
            <a:ext cx="3839400" cy="3016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Militares (PMSC e CBMSC)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Servidores efetivos e em comissão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Agentes políticos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ACTs – admitidos em caráter temporário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Servidores cedidos/convocados à APE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Membros de Conselho Estadual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133" name="CustomShape 11"/>
          <p:cNvSpPr/>
          <p:nvPr/>
        </p:nvSpPr>
        <p:spPr>
          <a:xfrm>
            <a:off x="4663440" y="1143000"/>
            <a:ext cx="4205160" cy="347364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34" name="CustomShape 12"/>
          <p:cNvSpPr/>
          <p:nvPr/>
        </p:nvSpPr>
        <p:spPr>
          <a:xfrm>
            <a:off x="4663440" y="1143000"/>
            <a:ext cx="4205160" cy="29160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CustomShape 13"/>
          <p:cNvSpPr/>
          <p:nvPr/>
        </p:nvSpPr>
        <p:spPr>
          <a:xfrm>
            <a:off x="4663440" y="1143000"/>
            <a:ext cx="420516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✘  </a:t>
            </a:r>
            <a:r>
              <a:rPr b="1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NÃO HÁ DIÁRIA QUANDO…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136" name="CustomShape 14"/>
          <p:cNvSpPr/>
          <p:nvPr/>
        </p:nvSpPr>
        <p:spPr>
          <a:xfrm>
            <a:off x="4800600" y="1463040"/>
            <a:ext cx="3930840" cy="3016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Deslocamento ≤ 4 horas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Ocorre na jornada normal de trabalho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Não há gastos c/ alimentação/hospedagem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Entre municípios limítrofes (sem pernoite)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Despesas custeadas por instituição convidante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Estado custeia 3 refeições e hospedagem</a:t>
            </a:r>
            <a:endParaRPr b="0" lang="pt-B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TABELA DE VALORES E ACRÉSCIMOS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139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Arts. 5º e Anexo Único – Decreto 650/2020 (atualizado pelo Dec. 652/2024)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140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142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5 / 19</a:t>
            </a:r>
            <a:endParaRPr b="0" lang="pt-BR" sz="750" spc="-1" strike="noStrike">
              <a:latin typeface="Arial"/>
            </a:endParaRPr>
          </a:p>
        </p:txBody>
      </p:sp>
      <p:graphicFrame>
        <p:nvGraphicFramePr>
          <p:cNvPr id="143" name="Table 7"/>
          <p:cNvGraphicFramePr/>
          <p:nvPr/>
        </p:nvGraphicFramePr>
        <p:xfrm>
          <a:off x="274320" y="1143000"/>
          <a:ext cx="8503560" cy="2468160"/>
        </p:xfrm>
        <a:graphic>
          <a:graphicData uri="http://schemas.openxmlformats.org/drawingml/2006/table">
            <a:tbl>
              <a:tblPr/>
              <a:tblGrid>
                <a:gridCol w="548640"/>
                <a:gridCol w="3749040"/>
                <a:gridCol w="1234440"/>
                <a:gridCol w="1508760"/>
                <a:gridCol w="1463040"/>
              </a:tblGrid>
              <a:tr h="49356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1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GRUPO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1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CARGO / FUNÇÃO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1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NO ESTADO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1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FORA DO ESTADO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1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EXTERIOR (US$)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</a:tr>
              <a:tr h="49356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1º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Nível Fundamental e Médio; Cb e Sd à disposição GG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R$ 100,00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R$ 125,00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US$ 150,00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49356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2º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Nível Superior; DGS-2/3/I; FG-2/3; Asp/Al/St/Sgt autorizados a outros órgãos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R$ 110,00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R$ 153,00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US$ 200,00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49356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3º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Delegado; DGS-1; FG-1; Oficiais PMSC/CBMSC; Peritos I–III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R$ 156,00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R$ 264,00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US$ 250,00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49428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4º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Secretários de Estado; DGE; Auditores; Delegados Esp.; Coronéis PMSC/CBMSC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R$ 340,00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R$ 450,00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1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US$ 300,00</a:t>
                      </a:r>
                      <a:endParaRPr b="0" lang="pt-BR" sz="11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4" name="CustomShape 8"/>
          <p:cNvSpPr/>
          <p:nvPr/>
        </p:nvSpPr>
        <p:spPr>
          <a:xfrm>
            <a:off x="274320" y="3931920"/>
            <a:ext cx="4159440" cy="86760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45" name="CustomShape 9"/>
          <p:cNvSpPr/>
          <p:nvPr/>
        </p:nvSpPr>
        <p:spPr>
          <a:xfrm>
            <a:off x="411480" y="3959280"/>
            <a:ext cx="3885120" cy="346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50" spc="-1" strike="noStrike">
                <a:solidFill>
                  <a:srgbClr val="cc1b2b"/>
                </a:solidFill>
                <a:latin typeface="Calibri"/>
                <a:ea typeface="Calibri"/>
              </a:rPr>
              <a:t>+ 25% </a:t>
            </a: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grupos 1º, 2º e 3º quando o destino for:</a:t>
            </a:r>
            <a:endParaRPr b="0" lang="pt-BR" sz="1150" spc="-1" strike="noStrike">
              <a:latin typeface="Arial"/>
            </a:endParaRPr>
          </a:p>
        </p:txBody>
      </p:sp>
      <p:sp>
        <p:nvSpPr>
          <p:cNvPr id="146" name="CustomShape 10"/>
          <p:cNvSpPr/>
          <p:nvPr/>
        </p:nvSpPr>
        <p:spPr>
          <a:xfrm>
            <a:off x="411480" y="4297680"/>
            <a:ext cx="388512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0d1b40"/>
                </a:solidFill>
                <a:latin typeface="Calibri"/>
                <a:ea typeface="Calibri"/>
              </a:rPr>
              <a:t>SP · RJ · Brasília (DF)</a:t>
            </a:r>
            <a:endParaRPr b="0" lang="pt-BR" sz="1300" spc="-1" strike="noStrike">
              <a:latin typeface="Arial"/>
            </a:endParaRPr>
          </a:p>
        </p:txBody>
      </p:sp>
      <p:sp>
        <p:nvSpPr>
          <p:cNvPr id="147" name="CustomShape 11"/>
          <p:cNvSpPr/>
          <p:nvPr/>
        </p:nvSpPr>
        <p:spPr>
          <a:xfrm>
            <a:off x="4663440" y="3931920"/>
            <a:ext cx="4205160" cy="86760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48" name="CustomShape 12"/>
          <p:cNvSpPr/>
          <p:nvPr/>
        </p:nvSpPr>
        <p:spPr>
          <a:xfrm>
            <a:off x="4800600" y="3959280"/>
            <a:ext cx="3930840" cy="346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50" spc="-1" strike="noStrike">
                <a:solidFill>
                  <a:srgbClr val="0d9488"/>
                </a:solidFill>
                <a:latin typeface="Calibri"/>
                <a:ea typeface="Calibri"/>
              </a:rPr>
              <a:t>Grupos 1º e 2º </a:t>
            </a: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com pernoite (dentro ou fora do Estado):</a:t>
            </a:r>
            <a:endParaRPr b="0" lang="pt-BR" sz="1150" spc="-1" strike="noStrike">
              <a:latin typeface="Arial"/>
            </a:endParaRPr>
          </a:p>
        </p:txBody>
      </p:sp>
      <p:sp>
        <p:nvSpPr>
          <p:cNvPr id="149" name="CustomShape 13"/>
          <p:cNvSpPr/>
          <p:nvPr/>
        </p:nvSpPr>
        <p:spPr>
          <a:xfrm>
            <a:off x="4800600" y="4297680"/>
            <a:ext cx="393084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rgbClr val="0d9488"/>
                </a:solidFill>
                <a:latin typeface="Calibri"/>
                <a:ea typeface="Calibri"/>
              </a:rPr>
              <a:t>R$ 220,00 (pernoite = meia-noite às 06h)</a:t>
            </a:r>
            <a:endParaRPr b="0" lang="pt-BR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AUTORIZAÇÃO DOS DESLOCAMENTOS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152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Arts. 7º e 8º – Decreto 650/2020 · Portaria 186/CBMSC/2017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153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155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6 / 19</a:t>
            </a:r>
            <a:endParaRPr b="0" lang="pt-BR" sz="750" spc="-1" strike="noStrike">
              <a:latin typeface="Arial"/>
            </a:endParaRPr>
          </a:p>
        </p:txBody>
      </p:sp>
      <p:graphicFrame>
        <p:nvGraphicFramePr>
          <p:cNvPr id="156" name="Table 7"/>
          <p:cNvGraphicFramePr/>
          <p:nvPr/>
        </p:nvGraphicFramePr>
        <p:xfrm>
          <a:off x="274320" y="1143000"/>
          <a:ext cx="8595000" cy="2376720"/>
        </p:xfrm>
        <a:graphic>
          <a:graphicData uri="http://schemas.openxmlformats.org/drawingml/2006/table">
            <a:tbl>
              <a:tblPr/>
              <a:tblGrid>
                <a:gridCol w="2926080"/>
                <a:gridCol w="3657600"/>
                <a:gridCol w="2011680"/>
              </a:tblGrid>
              <a:tr h="4752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DESTINO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AUTORIDADE COMPETENTE (CBMSC)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PRAZO MÍNIMO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solidFill>
                      <a:srgbClr val="0d1b40"/>
                    </a:solidFill>
                  </a:tcPr>
                </a:tc>
              </a:tr>
              <a:tr h="4752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Exterior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Governador do Estado + publicação no DOSC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10 dias úteis antes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4752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Fora do Estado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Comandante-Geral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3 dias úteis antes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4752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Dentro do Estado – fora do Batalhão/Região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Comandante Regional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3 dias úteis antes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  <a:tr h="4762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Dentro do Batalhão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Comandante do Batalhão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3 dias úteis antes</a:t>
                      </a:r>
                      <a:endParaRPr b="0" lang="pt-BR" sz="1200" spc="-1" strike="noStrike">
                        <a:latin typeface="Arial"/>
                      </a:endParaRPr>
                    </a:p>
                  </a:txBody>
                  <a:tcPr marL="91440" marR="91440">
                    <a:lnL w="6480">
                      <a:solidFill>
                        <a:srgbClr val="e2e8f0"/>
                      </a:solidFill>
                    </a:lnL>
                    <a:lnR w="6480">
                      <a:solidFill>
                        <a:srgbClr val="e2e8f0"/>
                      </a:solidFill>
                    </a:lnR>
                    <a:lnT w="6480">
                      <a:solidFill>
                        <a:srgbClr val="e2e8f0"/>
                      </a:solidFill>
                    </a:lnT>
                    <a:lnB w="6480">
                      <a:solidFill>
                        <a:srgbClr val="e2e8f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7" name="CustomShape 8"/>
          <p:cNvSpPr/>
          <p:nvPr/>
        </p:nvSpPr>
        <p:spPr>
          <a:xfrm>
            <a:off x="274320" y="3657600"/>
            <a:ext cx="8594280" cy="123336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58" name="CustomShape 9"/>
          <p:cNvSpPr/>
          <p:nvPr/>
        </p:nvSpPr>
        <p:spPr>
          <a:xfrm>
            <a:off x="274320" y="3657600"/>
            <a:ext cx="163440" cy="12333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CustomShape 10"/>
          <p:cNvSpPr/>
          <p:nvPr/>
        </p:nvSpPr>
        <p:spPr>
          <a:xfrm>
            <a:off x="548640" y="3703320"/>
            <a:ext cx="8137080" cy="114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rgbClr val="f59e0b"/>
                </a:solidFill>
                <a:latin typeface="Calibri"/>
                <a:ea typeface="Calibri"/>
              </a:rPr>
              <a:t>⚠  </a:t>
            </a:r>
            <a:r>
              <a:rPr b="1" lang="en-US" sz="1200" spc="-1" strike="noStrike">
                <a:solidFill>
                  <a:srgbClr val="f59e0b"/>
                </a:solidFill>
                <a:latin typeface="Calibri"/>
                <a:ea typeface="Calibri"/>
              </a:rPr>
              <a:t>ATENÇÃO – Dinamicidade Operacional BM:  </a:t>
            </a:r>
            <a:r>
              <a:rPr b="0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O Decreto exige 3 dias úteis de antecedência. Dada a natureza imprevisível das missões BM, é comum que diárias sejam solicitadas no mesmo dia ou após o início da viagem. A justificativa da autoridade supre a formalidade prévia — mas todos os demais ritos permanecem obrigatórios.</a:t>
            </a:r>
            <a:endParaRPr b="0" lang="pt-BR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PAGAMENTO: REGRA E EXCEÇÕES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162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Art. 10 – Decreto 650/2020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163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4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165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7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166" name="CustomShape 7"/>
          <p:cNvSpPr/>
          <p:nvPr/>
        </p:nvSpPr>
        <p:spPr>
          <a:xfrm>
            <a:off x="274320" y="1143000"/>
            <a:ext cx="8594280" cy="9133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67" name="CustomShape 8"/>
          <p:cNvSpPr/>
          <p:nvPr/>
        </p:nvSpPr>
        <p:spPr>
          <a:xfrm>
            <a:off x="274320" y="1143000"/>
            <a:ext cx="163440" cy="913320"/>
          </a:xfrm>
          <a:prstGeom prst="rect">
            <a:avLst/>
          </a:prstGeom>
          <a:solidFill>
            <a:srgbClr val="15803d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CustomShape 9"/>
          <p:cNvSpPr/>
          <p:nvPr/>
        </p:nvSpPr>
        <p:spPr>
          <a:xfrm>
            <a:off x="548640" y="1188720"/>
            <a:ext cx="8137080" cy="776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15803d"/>
                </a:solidFill>
                <a:latin typeface="Calibri"/>
                <a:ea typeface="Calibri"/>
              </a:rPr>
              <a:t>REGRA GERAL: </a:t>
            </a:r>
            <a:r>
              <a:rPr b="0" lang="en-US" sz="1300" spc="-1" strike="noStrike">
                <a:solidFill>
                  <a:srgbClr val="1e293b"/>
                </a:solidFill>
                <a:latin typeface="Calibri"/>
                <a:ea typeface="Calibri"/>
              </a:rPr>
              <a:t>A diária deve ser paga </a:t>
            </a:r>
            <a:r>
              <a:rPr b="1" lang="en-US" sz="1300" spc="-1" strike="noStrike">
                <a:solidFill>
                  <a:srgbClr val="1e293b"/>
                </a:solidFill>
                <a:latin typeface="Calibri"/>
                <a:ea typeface="Calibri"/>
              </a:rPr>
              <a:t>ANTES do início da viagem, em parcela única.</a:t>
            </a:r>
            <a:endParaRPr b="0" lang="pt-BR" sz="1300" spc="-1" strike="noStrike">
              <a:latin typeface="Arial"/>
            </a:endParaRPr>
          </a:p>
        </p:txBody>
      </p:sp>
      <p:sp>
        <p:nvSpPr>
          <p:cNvPr id="169" name="CustomShape 10"/>
          <p:cNvSpPr/>
          <p:nvPr/>
        </p:nvSpPr>
        <p:spPr>
          <a:xfrm>
            <a:off x="274320" y="2212920"/>
            <a:ext cx="8594280" cy="27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rgbClr val="cc1b2b"/>
                </a:solidFill>
                <a:latin typeface="Calibri"/>
                <a:ea typeface="Calibri"/>
              </a:rPr>
              <a:t>EXCEÇÕES PREVISTAS:</a:t>
            </a:r>
            <a:endParaRPr b="0" lang="pt-BR" sz="1200" spc="-1" strike="noStrike">
              <a:latin typeface="Arial"/>
            </a:endParaRPr>
          </a:p>
        </p:txBody>
      </p:sp>
      <p:sp>
        <p:nvSpPr>
          <p:cNvPr id="170" name="CustomShape 11"/>
          <p:cNvSpPr/>
          <p:nvPr/>
        </p:nvSpPr>
        <p:spPr>
          <a:xfrm>
            <a:off x="274320" y="2541960"/>
            <a:ext cx="8594280" cy="7120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71" name="CustomShape 12"/>
          <p:cNvSpPr/>
          <p:nvPr/>
        </p:nvSpPr>
        <p:spPr>
          <a:xfrm>
            <a:off x="274320" y="2541960"/>
            <a:ext cx="456120" cy="7120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CustomShape 13"/>
          <p:cNvSpPr/>
          <p:nvPr/>
        </p:nvSpPr>
        <p:spPr>
          <a:xfrm>
            <a:off x="274320" y="2541960"/>
            <a:ext cx="456120" cy="71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ffffff"/>
                </a:solidFill>
                <a:latin typeface="Calibri"/>
                <a:ea typeface="Calibri"/>
              </a:rPr>
              <a:t>I</a:t>
            </a:r>
            <a:endParaRPr b="0" lang="pt-BR" sz="1800" spc="-1" strike="noStrike">
              <a:latin typeface="Arial"/>
            </a:endParaRPr>
          </a:p>
        </p:txBody>
      </p:sp>
      <p:sp>
        <p:nvSpPr>
          <p:cNvPr id="173" name="CustomShape 14"/>
          <p:cNvSpPr/>
          <p:nvPr/>
        </p:nvSpPr>
        <p:spPr>
          <a:xfrm>
            <a:off x="822960" y="2587680"/>
            <a:ext cx="7862760" cy="620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Emergência em calamidade pública — </a:t>
            </a: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Convocação extraordinária ou campanha imprevista → pagamento posterior permitido (não se aplica a cursos, seminários ou eventos programados).</a:t>
            </a:r>
            <a:endParaRPr b="0" lang="pt-BR" sz="1150" spc="-1" strike="noStrike">
              <a:latin typeface="Arial"/>
            </a:endParaRPr>
          </a:p>
        </p:txBody>
      </p:sp>
      <p:sp>
        <p:nvSpPr>
          <p:cNvPr id="174" name="CustomShape 15"/>
          <p:cNvSpPr/>
          <p:nvPr/>
        </p:nvSpPr>
        <p:spPr>
          <a:xfrm>
            <a:off x="274320" y="3337560"/>
            <a:ext cx="8594280" cy="7120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75" name="CustomShape 16"/>
          <p:cNvSpPr/>
          <p:nvPr/>
        </p:nvSpPr>
        <p:spPr>
          <a:xfrm>
            <a:off x="274320" y="3337560"/>
            <a:ext cx="456120" cy="7120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CustomShape 17"/>
          <p:cNvSpPr/>
          <p:nvPr/>
        </p:nvSpPr>
        <p:spPr>
          <a:xfrm>
            <a:off x="274320" y="3337560"/>
            <a:ext cx="456120" cy="71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ffffff"/>
                </a:solidFill>
                <a:latin typeface="Calibri"/>
                <a:ea typeface="Calibri"/>
              </a:rPr>
              <a:t>II</a:t>
            </a:r>
            <a:endParaRPr b="0" lang="pt-BR" sz="1800" spc="-1" strike="noStrike">
              <a:latin typeface="Arial"/>
            </a:endParaRPr>
          </a:p>
        </p:txBody>
      </p:sp>
      <p:sp>
        <p:nvSpPr>
          <p:cNvPr id="177" name="CustomShape 18"/>
          <p:cNvSpPr/>
          <p:nvPr/>
        </p:nvSpPr>
        <p:spPr>
          <a:xfrm>
            <a:off x="822960" y="3383280"/>
            <a:ext cx="7862760" cy="620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Viagem superior a 15 dias — </a:t>
            </a: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Pagamento parcelado, sempre antes de expirar o período coberto pela parcela anterior.</a:t>
            </a:r>
            <a:endParaRPr b="0" lang="pt-BR" sz="1150" spc="-1" strike="noStrike">
              <a:latin typeface="Arial"/>
            </a:endParaRPr>
          </a:p>
        </p:txBody>
      </p:sp>
      <p:sp>
        <p:nvSpPr>
          <p:cNvPr id="178" name="CustomShape 19"/>
          <p:cNvSpPr/>
          <p:nvPr/>
        </p:nvSpPr>
        <p:spPr>
          <a:xfrm>
            <a:off x="274320" y="4133160"/>
            <a:ext cx="8594280" cy="7120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79" name="CustomShape 20"/>
          <p:cNvSpPr/>
          <p:nvPr/>
        </p:nvSpPr>
        <p:spPr>
          <a:xfrm>
            <a:off x="274320" y="4133160"/>
            <a:ext cx="456120" cy="7120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CustomShape 21"/>
          <p:cNvSpPr/>
          <p:nvPr/>
        </p:nvSpPr>
        <p:spPr>
          <a:xfrm>
            <a:off x="274320" y="4133160"/>
            <a:ext cx="456120" cy="71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ffffff"/>
                </a:solidFill>
                <a:latin typeface="Calibri"/>
                <a:ea typeface="Calibri"/>
              </a:rPr>
              <a:t>III</a:t>
            </a:r>
            <a:endParaRPr b="0" lang="pt-BR" sz="1800" spc="-1" strike="noStrike">
              <a:latin typeface="Arial"/>
            </a:endParaRPr>
          </a:p>
        </p:txBody>
      </p:sp>
      <p:sp>
        <p:nvSpPr>
          <p:cNvPr id="181" name="CustomShape 22"/>
          <p:cNvSpPr/>
          <p:nvPr/>
        </p:nvSpPr>
        <p:spPr>
          <a:xfrm>
            <a:off x="822960" y="4178880"/>
            <a:ext cx="7862760" cy="620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Autorização muito próxima da partida — </a:t>
            </a:r>
            <a:r>
              <a:rPr b="0" lang="en-US" sz="1150" spc="-1" strike="noStrike">
                <a:solidFill>
                  <a:srgbClr val="1e293b"/>
                </a:solidFill>
                <a:latin typeface="Calibri"/>
                <a:ea typeface="Calibri"/>
              </a:rPr>
              <a:t>Quando inviabiliza o pagamento antecipado → pagamento após retorno, mediante justificativa do titular do órgão.</a:t>
            </a:r>
            <a:endParaRPr b="0" lang="pt-BR" sz="11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3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PRESTAÇÃO DE CONTAS – DOCUMENTAÇÃO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184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Art. 11 – Decreto 650/2020 · Orientações DLF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185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6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187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8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188" name="CustomShape 7"/>
          <p:cNvSpPr/>
          <p:nvPr/>
        </p:nvSpPr>
        <p:spPr>
          <a:xfrm>
            <a:off x="274320" y="1143000"/>
            <a:ext cx="8594280" cy="5659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89" name="CustomShape 8"/>
          <p:cNvSpPr/>
          <p:nvPr/>
        </p:nvSpPr>
        <p:spPr>
          <a:xfrm>
            <a:off x="411480" y="1161360"/>
            <a:ext cx="8319960" cy="50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rgbClr val="cc1b2b"/>
                </a:solidFill>
                <a:latin typeface="Calibri"/>
                <a:ea typeface="Calibri"/>
              </a:rPr>
              <a:t>PRAZO: </a:t>
            </a:r>
            <a:r>
              <a:rPr b="1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5 (cinco) dias úteis após o retorno. </a:t>
            </a:r>
            <a:r>
              <a:rPr b="0" lang="en-US" sz="1200" spc="-1" strike="noStrike">
                <a:solidFill>
                  <a:srgbClr val="1e293b"/>
                </a:solidFill>
                <a:latin typeface="Calibri"/>
                <a:ea typeface="Calibri"/>
              </a:rPr>
              <a:t>Descumprimento → comunicar ao Gestor de Pessoas + responsabilidade solidária.</a:t>
            </a:r>
            <a:endParaRPr b="0" lang="pt-BR" sz="1200" spc="-1" strike="noStrike">
              <a:latin typeface="Arial"/>
            </a:endParaRPr>
          </a:p>
        </p:txBody>
      </p:sp>
      <p:sp>
        <p:nvSpPr>
          <p:cNvPr id="190" name="CustomShape 9"/>
          <p:cNvSpPr/>
          <p:nvPr/>
        </p:nvSpPr>
        <p:spPr>
          <a:xfrm>
            <a:off x="274320" y="1801440"/>
            <a:ext cx="4159440" cy="22849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91" name="CustomShape 10"/>
          <p:cNvSpPr/>
          <p:nvPr/>
        </p:nvSpPr>
        <p:spPr>
          <a:xfrm>
            <a:off x="274320" y="1801440"/>
            <a:ext cx="4159440" cy="25488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2" name="CustomShape 11"/>
          <p:cNvSpPr/>
          <p:nvPr/>
        </p:nvSpPr>
        <p:spPr>
          <a:xfrm>
            <a:off x="274320" y="1801440"/>
            <a:ext cx="415944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Calibri"/>
                <a:ea typeface="Calibri"/>
              </a:rPr>
              <a:t>I – COMPROVAÇÃO DO DESLOCAMENTO</a:t>
            </a:r>
            <a:endParaRPr b="0" lang="pt-BR" sz="900" spc="-1" strike="noStrike">
              <a:latin typeface="Arial"/>
            </a:endParaRPr>
          </a:p>
        </p:txBody>
      </p:sp>
      <p:sp>
        <p:nvSpPr>
          <p:cNvPr id="193" name="CustomShape 12"/>
          <p:cNvSpPr/>
          <p:nvPr/>
        </p:nvSpPr>
        <p:spPr>
          <a:xfrm>
            <a:off x="411480" y="2084760"/>
            <a:ext cx="3885120" cy="193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a) Formulário específico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   →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uso de veículo oficial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b) Bilhete de passagem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   →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transporte coletivo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c) Comprovante de embarque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   →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transporte aéreo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194" name="CustomShape 13"/>
          <p:cNvSpPr/>
          <p:nvPr/>
        </p:nvSpPr>
        <p:spPr>
          <a:xfrm>
            <a:off x="4663440" y="1801440"/>
            <a:ext cx="4205160" cy="228492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95" name="CustomShape 14"/>
          <p:cNvSpPr/>
          <p:nvPr/>
        </p:nvSpPr>
        <p:spPr>
          <a:xfrm>
            <a:off x="4663440" y="1801440"/>
            <a:ext cx="4205160" cy="25488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6" name="CustomShape 15"/>
          <p:cNvSpPr/>
          <p:nvPr/>
        </p:nvSpPr>
        <p:spPr>
          <a:xfrm>
            <a:off x="4663440" y="1801440"/>
            <a:ext cx="4205160" cy="25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Calibri"/>
                <a:ea typeface="Calibri"/>
              </a:rPr>
              <a:t>II – COMPROVAÇÃO DA ESTADA NO DESTINO</a:t>
            </a:r>
            <a:endParaRPr b="0" lang="pt-BR" sz="900" spc="-1" strike="noStrike">
              <a:latin typeface="Arial"/>
            </a:endParaRPr>
          </a:p>
        </p:txBody>
      </p:sp>
      <p:sp>
        <p:nvSpPr>
          <p:cNvPr id="197" name="CustomShape 16"/>
          <p:cNvSpPr/>
          <p:nvPr/>
        </p:nvSpPr>
        <p:spPr>
          <a:xfrm>
            <a:off x="4800600" y="2084760"/>
            <a:ext cx="3930840" cy="193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a) Ata de presença ou lista de frequência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 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reunião, missão ou evento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b) Ofício de apresentação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 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certificado de participação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d1b40"/>
              </a:buClr>
              <a:buFont typeface="Symbol"/>
              <a:buChar char=""/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c) Nota fiscal</a:t>
            </a:r>
            <a:endParaRPr b="0" lang="pt-BR" sz="11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1e293b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 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hospedagem ou alimentação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198" name="CustomShape 17"/>
          <p:cNvSpPr/>
          <p:nvPr/>
        </p:nvSpPr>
        <p:spPr>
          <a:xfrm>
            <a:off x="274320" y="4187880"/>
            <a:ext cx="8594280" cy="62064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99" name="CustomShape 18"/>
          <p:cNvSpPr/>
          <p:nvPr/>
        </p:nvSpPr>
        <p:spPr>
          <a:xfrm>
            <a:off x="274320" y="4187880"/>
            <a:ext cx="163440" cy="62064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0" name="CustomShape 19"/>
          <p:cNvSpPr/>
          <p:nvPr/>
        </p:nvSpPr>
        <p:spPr>
          <a:xfrm>
            <a:off x="548640" y="4215240"/>
            <a:ext cx="8137080" cy="54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0d9488"/>
                </a:solidFill>
                <a:latin typeface="Calibri"/>
                <a:ea typeface="Calibri"/>
              </a:rPr>
              <a:t>⚓  </a:t>
            </a:r>
            <a:r>
              <a:rPr b="1" lang="en-US" sz="1100" spc="-1" strike="noStrike">
                <a:solidFill>
                  <a:srgbClr val="0d9488"/>
                </a:solidFill>
                <a:latin typeface="Calibri"/>
                <a:ea typeface="Calibri"/>
              </a:rPr>
              <a:t>Operação Veraneio (Dec. 482/2024, §3º):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a comprovação da estada (item II) pode ser suprida por fotocópia das escalas de serviço cumpridas na sede de destino durante o período de mobilização.</a:t>
            </a:r>
            <a:endParaRPr b="0" lang="pt-B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0" y="0"/>
            <a:ext cx="9142920" cy="95904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2" name="CustomShape 2"/>
          <p:cNvSpPr/>
          <p:nvPr/>
        </p:nvSpPr>
        <p:spPr>
          <a:xfrm>
            <a:off x="320040" y="73080"/>
            <a:ext cx="8502840" cy="47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Calibri"/>
                <a:ea typeface="Calibri"/>
              </a:rPr>
              <a:t>FLUXO: SOLICITAÇÃO, SGP-e E ENVIO À DLF</a:t>
            </a:r>
            <a:endParaRPr b="0" lang="pt-BR" sz="1900" spc="-1" strike="noStrike">
              <a:latin typeface="Arial"/>
            </a:endParaRPr>
          </a:p>
        </p:txBody>
      </p:sp>
      <p:sp>
        <p:nvSpPr>
          <p:cNvPr id="203" name="CustomShape 3"/>
          <p:cNvSpPr/>
          <p:nvPr/>
        </p:nvSpPr>
        <p:spPr>
          <a:xfrm>
            <a:off x="320040" y="567000"/>
            <a:ext cx="850284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en-US" sz="950" spc="-1" strike="noStrike">
                <a:solidFill>
                  <a:srgbClr val="cadcfc"/>
                </a:solidFill>
                <a:latin typeface="Calibri"/>
                <a:ea typeface="Calibri"/>
              </a:rPr>
              <a:t>Orientações DLF · Cap BM Pires</a:t>
            </a:r>
            <a:endParaRPr b="0" lang="pt-BR" sz="950" spc="-1" strike="noStrike">
              <a:latin typeface="Arial"/>
            </a:endParaRPr>
          </a:p>
        </p:txBody>
      </p:sp>
      <p:sp>
        <p:nvSpPr>
          <p:cNvPr id="204" name="CustomShape 4"/>
          <p:cNvSpPr/>
          <p:nvPr/>
        </p:nvSpPr>
        <p:spPr>
          <a:xfrm>
            <a:off x="0" y="960120"/>
            <a:ext cx="9142920" cy="446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5" name="CustomShape 5"/>
          <p:cNvSpPr/>
          <p:nvPr/>
        </p:nvSpPr>
        <p:spPr>
          <a:xfrm>
            <a:off x="274320" y="4937760"/>
            <a:ext cx="777132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CBMSC · DLF · Capacitação de Gestores de Diárias Militares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206" name="CustomShape 6"/>
          <p:cNvSpPr/>
          <p:nvPr/>
        </p:nvSpPr>
        <p:spPr>
          <a:xfrm>
            <a:off x="8503920" y="4937760"/>
            <a:ext cx="501840" cy="1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4748b"/>
                </a:solidFill>
                <a:latin typeface="Calibri"/>
                <a:ea typeface="Calibri"/>
              </a:rPr>
              <a:t>9 / 19</a:t>
            </a:r>
            <a:endParaRPr b="0" lang="pt-BR" sz="750" spc="-1" strike="noStrike">
              <a:latin typeface="Arial"/>
            </a:endParaRPr>
          </a:p>
        </p:txBody>
      </p:sp>
      <p:sp>
        <p:nvSpPr>
          <p:cNvPr id="207" name="CustomShape 7"/>
          <p:cNvSpPr/>
          <p:nvPr/>
        </p:nvSpPr>
        <p:spPr>
          <a:xfrm>
            <a:off x="274320" y="1097280"/>
            <a:ext cx="8594280" cy="7120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08" name="CustomShape 8"/>
          <p:cNvSpPr/>
          <p:nvPr/>
        </p:nvSpPr>
        <p:spPr>
          <a:xfrm>
            <a:off x="274320" y="1097280"/>
            <a:ext cx="501840" cy="7120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9" name="CustomShape 9"/>
          <p:cNvSpPr/>
          <p:nvPr/>
        </p:nvSpPr>
        <p:spPr>
          <a:xfrm>
            <a:off x="274320" y="1097280"/>
            <a:ext cx="501840" cy="71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  <a:ea typeface="Calibri"/>
              </a:rPr>
              <a:t>1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210" name="CustomShape 10"/>
          <p:cNvSpPr/>
          <p:nvPr/>
        </p:nvSpPr>
        <p:spPr>
          <a:xfrm>
            <a:off x="914400" y="1152000"/>
            <a:ext cx="7817040" cy="60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Criar processo digital no SGP-e  —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Classe e assunto: '941 – DIÁRIAS'. Um processo por viatura. Inserir todos os militares da viatura como interessados.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211" name="CustomShape 11"/>
          <p:cNvSpPr/>
          <p:nvPr/>
        </p:nvSpPr>
        <p:spPr>
          <a:xfrm>
            <a:off x="274320" y="1874520"/>
            <a:ext cx="8594280" cy="7120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12" name="CustomShape 12"/>
          <p:cNvSpPr/>
          <p:nvPr/>
        </p:nvSpPr>
        <p:spPr>
          <a:xfrm>
            <a:off x="274320" y="1874520"/>
            <a:ext cx="501840" cy="71208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3" name="CustomShape 13"/>
          <p:cNvSpPr/>
          <p:nvPr/>
        </p:nvSpPr>
        <p:spPr>
          <a:xfrm>
            <a:off x="274320" y="1874520"/>
            <a:ext cx="501840" cy="71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  <a:ea typeface="Calibri"/>
              </a:rPr>
              <a:t>2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214" name="CustomShape 14"/>
          <p:cNvSpPr/>
          <p:nvPr/>
        </p:nvSpPr>
        <p:spPr>
          <a:xfrm>
            <a:off x="914400" y="1929240"/>
            <a:ext cx="7817040" cy="60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Gerar Plano de Deslocamento  —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Acessar http://diarias.cbm.sc.gov.br → Inclusão → Plano → Genérico. Preencher dados do militar e da viagem.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215" name="CustomShape 15"/>
          <p:cNvSpPr/>
          <p:nvPr/>
        </p:nvSpPr>
        <p:spPr>
          <a:xfrm>
            <a:off x="274320" y="2651760"/>
            <a:ext cx="8594280" cy="7120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16" name="CustomShape 16"/>
          <p:cNvSpPr/>
          <p:nvPr/>
        </p:nvSpPr>
        <p:spPr>
          <a:xfrm>
            <a:off x="274320" y="2651760"/>
            <a:ext cx="501840" cy="712080"/>
          </a:xfrm>
          <a:prstGeom prst="rect">
            <a:avLst/>
          </a:prstGeom>
          <a:solidFill>
            <a:srgbClr val="0d1b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CustomShape 17"/>
          <p:cNvSpPr/>
          <p:nvPr/>
        </p:nvSpPr>
        <p:spPr>
          <a:xfrm>
            <a:off x="274320" y="2651760"/>
            <a:ext cx="501840" cy="71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  <a:ea typeface="Calibri"/>
              </a:rPr>
              <a:t>3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218" name="CustomShape 18"/>
          <p:cNvSpPr/>
          <p:nvPr/>
        </p:nvSpPr>
        <p:spPr>
          <a:xfrm>
            <a:off x="914400" y="2706480"/>
            <a:ext cx="7817040" cy="60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Inserir peças no processo  —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① Plano(s) assinados pelo beneficiário e pela autoridade.  ② Relatório de viagem assinado pelo BM mais antigo.  ③ Comprovantes de despesa (conferidos pelo Gestor do BBM).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219" name="CustomShape 19"/>
          <p:cNvSpPr/>
          <p:nvPr/>
        </p:nvSpPr>
        <p:spPr>
          <a:xfrm>
            <a:off x="274320" y="3429000"/>
            <a:ext cx="8594280" cy="71208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20" name="CustomShape 20"/>
          <p:cNvSpPr/>
          <p:nvPr/>
        </p:nvSpPr>
        <p:spPr>
          <a:xfrm>
            <a:off x="274320" y="3429000"/>
            <a:ext cx="501840" cy="712080"/>
          </a:xfrm>
          <a:prstGeom prst="rect">
            <a:avLst/>
          </a:prstGeom>
          <a:solidFill>
            <a:srgbClr val="15803d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1" name="CustomShape 21"/>
          <p:cNvSpPr/>
          <p:nvPr/>
        </p:nvSpPr>
        <p:spPr>
          <a:xfrm>
            <a:off x="274320" y="3429000"/>
            <a:ext cx="501840" cy="71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  <a:ea typeface="Calibri"/>
              </a:rPr>
              <a:t>4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222" name="CustomShape 22"/>
          <p:cNvSpPr/>
          <p:nvPr/>
        </p:nvSpPr>
        <p:spPr>
          <a:xfrm>
            <a:off x="914400" y="3483720"/>
            <a:ext cx="7817040" cy="60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0d1b40"/>
                </a:solidFill>
                <a:latin typeface="Calibri"/>
                <a:ea typeface="Calibri"/>
              </a:rPr>
              <a:t>Tramitar ao setor DIF/AUD/AP (AUD/AP)  —  </a:t>
            </a:r>
            <a:r>
              <a:rPr b="0" lang="en-US" sz="1100" spc="-1" strike="noStrike">
                <a:solidFill>
                  <a:srgbClr val="1e293b"/>
                </a:solidFill>
                <a:latin typeface="Calibri"/>
                <a:ea typeface="Calibri"/>
              </a:rPr>
              <a:t>Motivo: '35 – Para providências'. Gerar e assinar peça de tramitação antes de enviar. NÃO encaminhar para usuário específico.</a:t>
            </a:r>
            <a:endParaRPr b="0" lang="pt-BR" sz="1100" spc="-1" strike="noStrike">
              <a:latin typeface="Arial"/>
            </a:endParaRPr>
          </a:p>
        </p:txBody>
      </p:sp>
      <p:sp>
        <p:nvSpPr>
          <p:cNvPr id="223" name="CustomShape 23"/>
          <p:cNvSpPr/>
          <p:nvPr/>
        </p:nvSpPr>
        <p:spPr>
          <a:xfrm>
            <a:off x="274320" y="4224600"/>
            <a:ext cx="8594280" cy="501840"/>
          </a:xfrm>
          <a:prstGeom prst="rect">
            <a:avLst/>
          </a:prstGeom>
          <a:solidFill>
            <a:srgbClr val="ffffff"/>
          </a:solidFill>
          <a:ln w="6480">
            <a:solidFill>
              <a:srgbClr val="e2e8f0"/>
            </a:solidFill>
            <a:round/>
          </a:ln>
          <a:effectLst>
            <a:outerShdw algn="bl" blurRad="63500" dir="2700000" dist="25455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24" name="CustomShape 24"/>
          <p:cNvSpPr/>
          <p:nvPr/>
        </p:nvSpPr>
        <p:spPr>
          <a:xfrm>
            <a:off x="274320" y="4224600"/>
            <a:ext cx="163440" cy="501840"/>
          </a:xfrm>
          <a:prstGeom prst="rect">
            <a:avLst/>
          </a:prstGeom>
          <a:solidFill>
            <a:srgbClr val="cc1b2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5" name="CustomShape 25"/>
          <p:cNvSpPr/>
          <p:nvPr/>
        </p:nvSpPr>
        <p:spPr>
          <a:xfrm>
            <a:off x="548640" y="4251960"/>
            <a:ext cx="813708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100" spc="-1" strike="noStrike">
                <a:solidFill>
                  <a:srgbClr val="cc1b2b"/>
                </a:solidFill>
                <a:latin typeface="Calibri"/>
                <a:ea typeface="Calibri"/>
              </a:rPr>
              <a:t>⚠  </a:t>
            </a:r>
            <a:r>
              <a:rPr b="1" lang="en-US" sz="1100" spc="-1" strike="noStrike">
                <a:solidFill>
                  <a:srgbClr val="cc1b2b"/>
                </a:solidFill>
                <a:latin typeface="Calibri"/>
                <a:ea typeface="Calibri"/>
              </a:rPr>
              <a:t>Processos NÃO devem ser encaminhados à DLF antes de assinados por todos os envolvidos.</a:t>
            </a:r>
            <a:endParaRPr b="0" lang="pt-B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Application>LibreOffice/6.4.7.2$Linux_X86_64 LibreOffice_project/40$Build-2</Applicat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2026-07-08T16:54:23Z</dcterms:created>
  <dc:creator>PptxGenJS</dc:creator>
  <dc:description/>
  <dc:language>pt-BR</dc:language>
  <cp:lastModifiedBy/>
  <dcterms:modified xsi:type="dcterms:W3CDTF">2026-07-13T19:08:59Z</dcterms:modified>
  <cp:revision>5</cp:revision>
  <dc:subject>PptxGenJS Presentation</dc:subject>
  <dc:title>PptxGenJS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PptxGenJS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19</vt:i4>
  </property>
  <property fmtid="{D5CDD505-2E9C-101B-9397-08002B2CF9AE}" pid="9" name="PresentationFormat">
    <vt:lpwstr>On-screen Show (16:9)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19</vt:i4>
  </property>
</Properties>
</file>